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9"/>
  </p:notesMasterIdLst>
  <p:handoutMasterIdLst>
    <p:handoutMasterId r:id="rId30"/>
  </p:handoutMasterIdLst>
  <p:sldIdLst>
    <p:sldId id="287" r:id="rId2"/>
    <p:sldId id="259" r:id="rId3"/>
    <p:sldId id="296" r:id="rId4"/>
    <p:sldId id="298" r:id="rId5"/>
    <p:sldId id="299" r:id="rId6"/>
    <p:sldId id="301" r:id="rId7"/>
    <p:sldId id="302" r:id="rId8"/>
    <p:sldId id="300" r:id="rId9"/>
    <p:sldId id="261" r:id="rId10"/>
    <p:sldId id="290" r:id="rId11"/>
    <p:sldId id="316" r:id="rId12"/>
    <p:sldId id="309" r:id="rId13"/>
    <p:sldId id="310" r:id="rId14"/>
    <p:sldId id="312" r:id="rId15"/>
    <p:sldId id="313" r:id="rId16"/>
    <p:sldId id="314" r:id="rId17"/>
    <p:sldId id="303" r:id="rId18"/>
    <p:sldId id="291" r:id="rId19"/>
    <p:sldId id="293" r:id="rId20"/>
    <p:sldId id="292" r:id="rId21"/>
    <p:sldId id="304" r:id="rId22"/>
    <p:sldId id="305" r:id="rId23"/>
    <p:sldId id="306" r:id="rId24"/>
    <p:sldId id="307" r:id="rId25"/>
    <p:sldId id="308" r:id="rId26"/>
    <p:sldId id="315" r:id="rId27"/>
    <p:sldId id="286" r:id="rId28"/>
  </p:sldIdLst>
  <p:sldSz cx="12192000" cy="6858000"/>
  <p:notesSz cx="6858000" cy="9144000"/>
  <p:embeddedFontLst>
    <p:embeddedFont>
      <p:font typeface="宋体" panose="02010600030101010101" pitchFamily="2" charset="-122"/>
      <p:regular r:id="rId31"/>
    </p:embeddedFont>
    <p:embeddedFont>
      <p:font typeface="等线" panose="02010600030101010101" pitchFamily="2" charset="-122"/>
      <p:regular r:id="rId32"/>
      <p:bold r:id="rId33"/>
    </p:embeddedFont>
    <p:embeddedFont>
      <p:font typeface="黑体" panose="02010609060101010101" pitchFamily="49" charset="-122"/>
      <p:regular r:id="rId34"/>
    </p:embeddedFont>
    <p:embeddedFont>
      <p:font typeface="微软雅黑" panose="020B0503020204020204" pitchFamily="34" charset="-122"/>
      <p:regular r:id="rId35"/>
      <p:bold r:id="rId36"/>
    </p:embeddedFont>
    <p:embeddedFont>
      <p:font typeface="微软雅黑 Light" panose="020B0503020204020204" pitchFamily="34" charset="-122"/>
      <p:regular r:id="rId37"/>
    </p:embeddedFont>
    <p:embeddedFont>
      <p:font typeface="Calibri" panose="020F0502020204030204" pitchFamily="34" charset="0"/>
      <p:regular r:id="rId38"/>
      <p:bold r:id="rId39"/>
      <p:italic r:id="rId40"/>
      <p:boldItalic r:id="rId41"/>
    </p:embeddedFont>
    <p:embeddedFont>
      <p:font typeface="Calibri Light" panose="020F0302020204030204" pitchFamily="34" charset="0"/>
      <p:regular r:id="rId42"/>
      <p:italic r:id="rId43"/>
    </p:embeddedFont>
    <p:embeddedFont>
      <p:font typeface="Cambria Math" panose="02040503050406030204" pitchFamily="18" charset="0"/>
      <p:regular r:id="rId44"/>
    </p:embeddedFont>
  </p:embeddedFontLst>
  <p:custDataLst>
    <p:tags r:id="rId4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E69AC"/>
    <a:srgbClr val="C9D4DF"/>
    <a:srgbClr val="F4F5F5"/>
    <a:srgbClr val="5D7391"/>
    <a:srgbClr val="4EC0C1"/>
    <a:srgbClr val="1B4C7E"/>
    <a:srgbClr val="51D5D2"/>
    <a:srgbClr val="4EC1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71" autoAdjust="0"/>
    <p:restoredTop sz="94660"/>
  </p:normalViewPr>
  <p:slideViewPr>
    <p:cSldViewPr snapToGrid="0">
      <p:cViewPr varScale="1">
        <p:scale>
          <a:sx n="86" d="100"/>
          <a:sy n="86" d="100"/>
        </p:scale>
        <p:origin x="240" y="72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390D7E-7CEE-074D-A5DF-8A1B81A16B58}"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zh-CN" altLang="en-US"/>
        </a:p>
      </dgm:t>
    </dgm:pt>
    <dgm:pt modelId="{7155974B-B6E9-E347-9835-1F77E47FAF0C}">
      <dgm:prSet phldrT="[文本]"/>
      <dgm:spPr/>
      <dgm:t>
        <a:bodyPr/>
        <a:lstStyle/>
        <a:p>
          <a:r>
            <a:rPr lang="en-US" altLang="zh-CN" dirty="0"/>
            <a:t>1</a:t>
          </a:r>
          <a:endParaRPr lang="zh-CN" altLang="en-US" dirty="0"/>
        </a:p>
      </dgm:t>
    </dgm:pt>
    <dgm:pt modelId="{BC234ABB-B48C-FC46-85AD-ADD24C605F35}" type="parTrans" cxnId="{FE0CFBD9-5312-AB48-9732-28614265A79C}">
      <dgm:prSet/>
      <dgm:spPr/>
      <dgm:t>
        <a:bodyPr/>
        <a:lstStyle/>
        <a:p>
          <a:endParaRPr lang="zh-CN" altLang="en-US"/>
        </a:p>
      </dgm:t>
    </dgm:pt>
    <dgm:pt modelId="{0C269481-4A91-5040-BA42-2520026E4150}" type="sibTrans" cxnId="{FE0CFBD9-5312-AB48-9732-28614265A79C}">
      <dgm:prSet/>
      <dgm:spPr/>
      <dgm:t>
        <a:bodyPr/>
        <a:lstStyle/>
        <a:p>
          <a:endParaRPr lang="zh-CN" altLang="en-US"/>
        </a:p>
      </dgm:t>
    </dgm:pt>
    <dgm:pt modelId="{277A1344-AB22-824F-95F2-D73FFEB7B47B}">
      <dgm:prSet phldrT="[文本]"/>
      <dgm:spPr/>
      <dgm:t>
        <a:bodyPr/>
        <a:lstStyle/>
        <a:p>
          <a:r>
            <a:rPr lang="en-US" altLang="zh-CN" dirty="0"/>
            <a:t>Get the intersection point</a:t>
          </a:r>
          <a:endParaRPr lang="zh-CN" altLang="en-US" dirty="0"/>
        </a:p>
      </dgm:t>
    </dgm:pt>
    <dgm:pt modelId="{CF35C35F-8374-D841-8B7D-92FA76B83ACB}" type="parTrans" cxnId="{C362D570-B292-DE4A-BE37-AD81F07FE969}">
      <dgm:prSet/>
      <dgm:spPr/>
      <dgm:t>
        <a:bodyPr/>
        <a:lstStyle/>
        <a:p>
          <a:endParaRPr lang="zh-CN" altLang="en-US"/>
        </a:p>
      </dgm:t>
    </dgm:pt>
    <dgm:pt modelId="{5B8E5640-6335-DA48-AFD9-6772DD7BEC02}" type="sibTrans" cxnId="{C362D570-B292-DE4A-BE37-AD81F07FE969}">
      <dgm:prSet/>
      <dgm:spPr/>
      <dgm:t>
        <a:bodyPr/>
        <a:lstStyle/>
        <a:p>
          <a:endParaRPr lang="zh-CN" altLang="en-US"/>
        </a:p>
      </dgm:t>
    </dgm:pt>
    <dgm:pt modelId="{85948811-47EC-BF4E-9CC6-0E57D303A030}">
      <dgm:prSet phldrT="[文本]"/>
      <dgm:spPr/>
      <dgm:t>
        <a:bodyPr/>
        <a:lstStyle/>
        <a:p>
          <a:r>
            <a:rPr lang="en-US" altLang="zh-CN" dirty="0"/>
            <a:t>2</a:t>
          </a:r>
          <a:endParaRPr lang="zh-CN" altLang="en-US" dirty="0"/>
        </a:p>
      </dgm:t>
    </dgm:pt>
    <dgm:pt modelId="{679ED0E8-10BB-5245-9118-C16000E5D481}" type="parTrans" cxnId="{D2548F13-7180-F640-A872-73043FC38FAF}">
      <dgm:prSet/>
      <dgm:spPr/>
      <dgm:t>
        <a:bodyPr/>
        <a:lstStyle/>
        <a:p>
          <a:endParaRPr lang="zh-CN" altLang="en-US"/>
        </a:p>
      </dgm:t>
    </dgm:pt>
    <dgm:pt modelId="{DB445249-9A21-B840-81E4-4E9654AC51CD}" type="sibTrans" cxnId="{D2548F13-7180-F640-A872-73043FC38FAF}">
      <dgm:prSet/>
      <dgm:spPr/>
      <dgm:t>
        <a:bodyPr/>
        <a:lstStyle/>
        <a:p>
          <a:endParaRPr lang="zh-CN" altLang="en-US"/>
        </a:p>
      </dgm:t>
    </dgm:pt>
    <dgm:pt modelId="{1412030F-B7FC-EE4E-8809-955B0D1E50A0}">
      <dgm:prSet phldrT="[文本]"/>
      <dgm:spPr/>
      <dgm:t>
        <a:bodyPr/>
        <a:lstStyle/>
        <a:p>
          <a:r>
            <a:rPr lang="en-US" altLang="zh-CN" dirty="0"/>
            <a:t>Build a new coordinate frame</a:t>
          </a:r>
          <a:endParaRPr lang="zh-CN" altLang="en-US" dirty="0"/>
        </a:p>
      </dgm:t>
    </dgm:pt>
    <dgm:pt modelId="{0CB6B706-1949-EF4B-817A-BD2FC4F73C59}" type="parTrans" cxnId="{4859322C-2178-014F-95FB-5E698E0CFE33}">
      <dgm:prSet/>
      <dgm:spPr/>
      <dgm:t>
        <a:bodyPr/>
        <a:lstStyle/>
        <a:p>
          <a:endParaRPr lang="zh-CN" altLang="en-US"/>
        </a:p>
      </dgm:t>
    </dgm:pt>
    <dgm:pt modelId="{87EC6325-B15E-9944-8644-96E688F153A2}" type="sibTrans" cxnId="{4859322C-2178-014F-95FB-5E698E0CFE33}">
      <dgm:prSet/>
      <dgm:spPr/>
      <dgm:t>
        <a:bodyPr/>
        <a:lstStyle/>
        <a:p>
          <a:endParaRPr lang="zh-CN" altLang="en-US"/>
        </a:p>
      </dgm:t>
    </dgm:pt>
    <dgm:pt modelId="{B6D45B88-BE3E-A044-9E5B-D2189672DA7B}">
      <dgm:prSet phldrT="[文本]"/>
      <dgm:spPr/>
      <dgm:t>
        <a:bodyPr/>
        <a:lstStyle/>
        <a:p>
          <a:r>
            <a:rPr lang="en-US" altLang="zh-CN" dirty="0"/>
            <a:t>3D Snell’s law        2D Snell’s law</a:t>
          </a:r>
          <a:endParaRPr lang="zh-CN" altLang="en-US" dirty="0"/>
        </a:p>
      </dgm:t>
    </dgm:pt>
    <dgm:pt modelId="{BF09901A-7BE2-7E45-9058-7E9620478949}" type="parTrans" cxnId="{371A5390-1A3D-B541-B8A5-D2D5499D140F}">
      <dgm:prSet/>
      <dgm:spPr/>
      <dgm:t>
        <a:bodyPr/>
        <a:lstStyle/>
        <a:p>
          <a:endParaRPr lang="zh-CN" altLang="en-US"/>
        </a:p>
      </dgm:t>
    </dgm:pt>
    <dgm:pt modelId="{C35EEB27-17C9-D448-A338-97C938E343FE}" type="sibTrans" cxnId="{371A5390-1A3D-B541-B8A5-D2D5499D140F}">
      <dgm:prSet/>
      <dgm:spPr/>
      <dgm:t>
        <a:bodyPr/>
        <a:lstStyle/>
        <a:p>
          <a:endParaRPr lang="zh-CN" altLang="en-US"/>
        </a:p>
      </dgm:t>
    </dgm:pt>
    <dgm:pt modelId="{B48167A6-914A-E449-84C9-7CD985556222}">
      <dgm:prSet phldrT="[文本]"/>
      <dgm:spPr/>
      <dgm:t>
        <a:bodyPr/>
        <a:lstStyle/>
        <a:p>
          <a:r>
            <a:rPr lang="en-US" altLang="zh-CN" dirty="0"/>
            <a:t>3</a:t>
          </a:r>
          <a:endParaRPr lang="zh-CN" altLang="en-US" dirty="0"/>
        </a:p>
      </dgm:t>
    </dgm:pt>
    <dgm:pt modelId="{FC7A7D49-224D-D649-8A8C-3C4D538C949A}" type="parTrans" cxnId="{1F4B33D2-86C0-F64D-BDF5-F23C8FF4B190}">
      <dgm:prSet/>
      <dgm:spPr/>
      <dgm:t>
        <a:bodyPr/>
        <a:lstStyle/>
        <a:p>
          <a:endParaRPr lang="zh-CN" altLang="en-US"/>
        </a:p>
      </dgm:t>
    </dgm:pt>
    <dgm:pt modelId="{F400381F-242D-0E4F-85AF-E40537B1FD7A}" type="sibTrans" cxnId="{1F4B33D2-86C0-F64D-BDF5-F23C8FF4B190}">
      <dgm:prSet/>
      <dgm:spPr/>
      <dgm:t>
        <a:bodyPr/>
        <a:lstStyle/>
        <a:p>
          <a:endParaRPr lang="zh-CN" altLang="en-US"/>
        </a:p>
      </dgm:t>
    </dgm:pt>
    <dgm:pt modelId="{2DED0D2B-7CA4-A543-B66C-AEBF78DC18F0}">
      <dgm:prSet phldrT="[文本]"/>
      <dgm:spPr/>
      <dgm:t>
        <a:bodyPr/>
        <a:lstStyle/>
        <a:p>
          <a:r>
            <a:rPr lang="en-US" altLang="zh-CN" dirty="0"/>
            <a:t>Get the emergence angle</a:t>
          </a:r>
          <a:endParaRPr lang="zh-CN" altLang="en-US" dirty="0"/>
        </a:p>
      </dgm:t>
    </dgm:pt>
    <dgm:pt modelId="{ABE6F4B0-E0E3-204F-8BB6-8542EB3F4A18}" type="parTrans" cxnId="{FEF0BDCF-4B8B-9847-9DCC-D11AF7CD5ADE}">
      <dgm:prSet/>
      <dgm:spPr/>
      <dgm:t>
        <a:bodyPr/>
        <a:lstStyle/>
        <a:p>
          <a:endParaRPr lang="zh-CN" altLang="en-US"/>
        </a:p>
      </dgm:t>
    </dgm:pt>
    <dgm:pt modelId="{DC97677F-22F5-CC40-9440-9C9D0597D60E}" type="sibTrans" cxnId="{FEF0BDCF-4B8B-9847-9DCC-D11AF7CD5ADE}">
      <dgm:prSet/>
      <dgm:spPr/>
      <dgm:t>
        <a:bodyPr/>
        <a:lstStyle/>
        <a:p>
          <a:endParaRPr lang="zh-CN" altLang="en-US"/>
        </a:p>
      </dgm:t>
    </dgm:pt>
    <dgm:pt modelId="{16393496-6736-F841-BDE8-CFC016577B1E}">
      <dgm:prSet phldrT="[文本]"/>
      <dgm:spPr/>
      <dgm:t>
        <a:bodyPr/>
        <a:lstStyle/>
        <a:p>
          <a:r>
            <a:rPr lang="en-US" altLang="zh-CN" dirty="0"/>
            <a:t>Transfer back to 3D direction</a:t>
          </a:r>
          <a:endParaRPr lang="zh-CN" altLang="en-US" dirty="0"/>
        </a:p>
      </dgm:t>
    </dgm:pt>
    <dgm:pt modelId="{1B38E816-CFFE-8047-A92B-0E30B5A08444}" type="parTrans" cxnId="{5370C607-FFDC-9B4F-AD62-C9AC7358C009}">
      <dgm:prSet/>
      <dgm:spPr/>
      <dgm:t>
        <a:bodyPr/>
        <a:lstStyle/>
        <a:p>
          <a:endParaRPr lang="zh-CN" altLang="en-US"/>
        </a:p>
      </dgm:t>
    </dgm:pt>
    <dgm:pt modelId="{DB9CFE6E-E3C9-0246-8261-3C3CCB2A99BA}" type="sibTrans" cxnId="{5370C607-FFDC-9B4F-AD62-C9AC7358C009}">
      <dgm:prSet/>
      <dgm:spPr/>
      <dgm:t>
        <a:bodyPr/>
        <a:lstStyle/>
        <a:p>
          <a:endParaRPr lang="zh-CN" altLang="en-US"/>
        </a:p>
      </dgm:t>
    </dgm:pt>
    <dgm:pt modelId="{E27BB03B-057F-C545-AEE2-57BCB31BD67C}" type="pres">
      <dgm:prSet presAssocID="{93390D7E-7CEE-074D-A5DF-8A1B81A16B58}" presName="linearFlow" presStyleCnt="0">
        <dgm:presLayoutVars>
          <dgm:dir/>
          <dgm:animLvl val="lvl"/>
          <dgm:resizeHandles val="exact"/>
        </dgm:presLayoutVars>
      </dgm:prSet>
      <dgm:spPr/>
    </dgm:pt>
    <dgm:pt modelId="{B3B2D4FE-B203-CA45-9248-9644CFDABA2E}" type="pres">
      <dgm:prSet presAssocID="{7155974B-B6E9-E347-9835-1F77E47FAF0C}" presName="composite" presStyleCnt="0"/>
      <dgm:spPr/>
    </dgm:pt>
    <dgm:pt modelId="{0A0F17EE-2F4E-4F42-8E93-B483883382E2}" type="pres">
      <dgm:prSet presAssocID="{7155974B-B6E9-E347-9835-1F77E47FAF0C}" presName="parentText" presStyleLbl="alignNode1" presStyleIdx="0" presStyleCnt="3">
        <dgm:presLayoutVars>
          <dgm:chMax val="1"/>
          <dgm:bulletEnabled val="1"/>
        </dgm:presLayoutVars>
      </dgm:prSet>
      <dgm:spPr/>
    </dgm:pt>
    <dgm:pt modelId="{B2B258A6-6287-834F-877E-A09C2B00D7B4}" type="pres">
      <dgm:prSet presAssocID="{7155974B-B6E9-E347-9835-1F77E47FAF0C}" presName="descendantText" presStyleLbl="alignAcc1" presStyleIdx="0" presStyleCnt="3">
        <dgm:presLayoutVars>
          <dgm:bulletEnabled val="1"/>
        </dgm:presLayoutVars>
      </dgm:prSet>
      <dgm:spPr/>
    </dgm:pt>
    <dgm:pt modelId="{AED08238-CCC7-AF45-BA67-CB68531542F6}" type="pres">
      <dgm:prSet presAssocID="{0C269481-4A91-5040-BA42-2520026E4150}" presName="sp" presStyleCnt="0"/>
      <dgm:spPr/>
    </dgm:pt>
    <dgm:pt modelId="{B11B296E-BF2B-7A4A-AA8A-1C1C6FDDFBF9}" type="pres">
      <dgm:prSet presAssocID="{85948811-47EC-BF4E-9CC6-0E57D303A030}" presName="composite" presStyleCnt="0"/>
      <dgm:spPr/>
    </dgm:pt>
    <dgm:pt modelId="{170F556C-0B4A-DA4E-8FD1-2DA21FFA7EFF}" type="pres">
      <dgm:prSet presAssocID="{85948811-47EC-BF4E-9CC6-0E57D303A030}" presName="parentText" presStyleLbl="alignNode1" presStyleIdx="1" presStyleCnt="3">
        <dgm:presLayoutVars>
          <dgm:chMax val="1"/>
          <dgm:bulletEnabled val="1"/>
        </dgm:presLayoutVars>
      </dgm:prSet>
      <dgm:spPr/>
    </dgm:pt>
    <dgm:pt modelId="{B547D0DB-A7CC-C14F-8A2C-DE4601772B5A}" type="pres">
      <dgm:prSet presAssocID="{85948811-47EC-BF4E-9CC6-0E57D303A030}" presName="descendantText" presStyleLbl="alignAcc1" presStyleIdx="1" presStyleCnt="3">
        <dgm:presLayoutVars>
          <dgm:bulletEnabled val="1"/>
        </dgm:presLayoutVars>
      </dgm:prSet>
      <dgm:spPr/>
    </dgm:pt>
    <dgm:pt modelId="{B25D55C3-852C-1643-A9FD-323EC8E75C1A}" type="pres">
      <dgm:prSet presAssocID="{DB445249-9A21-B840-81E4-4E9654AC51CD}" presName="sp" presStyleCnt="0"/>
      <dgm:spPr/>
    </dgm:pt>
    <dgm:pt modelId="{2B8F522D-F0AE-6248-BA9E-F4481A27BF57}" type="pres">
      <dgm:prSet presAssocID="{B48167A6-914A-E449-84C9-7CD985556222}" presName="composite" presStyleCnt="0"/>
      <dgm:spPr/>
    </dgm:pt>
    <dgm:pt modelId="{492AAD03-3177-4A4D-BADC-4AB062BF8E61}" type="pres">
      <dgm:prSet presAssocID="{B48167A6-914A-E449-84C9-7CD985556222}" presName="parentText" presStyleLbl="alignNode1" presStyleIdx="2" presStyleCnt="3">
        <dgm:presLayoutVars>
          <dgm:chMax val="1"/>
          <dgm:bulletEnabled val="1"/>
        </dgm:presLayoutVars>
      </dgm:prSet>
      <dgm:spPr/>
    </dgm:pt>
    <dgm:pt modelId="{330370C8-6520-C54B-A3EC-723A7BAEEF45}" type="pres">
      <dgm:prSet presAssocID="{B48167A6-914A-E449-84C9-7CD985556222}" presName="descendantText" presStyleLbl="alignAcc1" presStyleIdx="2" presStyleCnt="3">
        <dgm:presLayoutVars>
          <dgm:bulletEnabled val="1"/>
        </dgm:presLayoutVars>
      </dgm:prSet>
      <dgm:spPr/>
    </dgm:pt>
  </dgm:ptLst>
  <dgm:cxnLst>
    <dgm:cxn modelId="{61F75502-6E96-A149-80F2-35A50C49C930}" type="presOf" srcId="{85948811-47EC-BF4E-9CC6-0E57D303A030}" destId="{170F556C-0B4A-DA4E-8FD1-2DA21FFA7EFF}" srcOrd="0" destOrd="0" presId="urn:microsoft.com/office/officeart/2005/8/layout/chevron2"/>
    <dgm:cxn modelId="{5370C607-FFDC-9B4F-AD62-C9AC7358C009}" srcId="{B48167A6-914A-E449-84C9-7CD985556222}" destId="{16393496-6736-F841-BDE8-CFC016577B1E}" srcOrd="1" destOrd="0" parTransId="{1B38E816-CFFE-8047-A92B-0E30B5A08444}" sibTransId="{DB9CFE6E-E3C9-0246-8261-3C3CCB2A99BA}"/>
    <dgm:cxn modelId="{E8150413-B393-304C-AB2F-08537E1B5F00}" type="presOf" srcId="{1412030F-B7FC-EE4E-8809-955B0D1E50A0}" destId="{B547D0DB-A7CC-C14F-8A2C-DE4601772B5A}" srcOrd="0" destOrd="0" presId="urn:microsoft.com/office/officeart/2005/8/layout/chevron2"/>
    <dgm:cxn modelId="{D2548F13-7180-F640-A872-73043FC38FAF}" srcId="{93390D7E-7CEE-074D-A5DF-8A1B81A16B58}" destId="{85948811-47EC-BF4E-9CC6-0E57D303A030}" srcOrd="1" destOrd="0" parTransId="{679ED0E8-10BB-5245-9118-C16000E5D481}" sibTransId="{DB445249-9A21-B840-81E4-4E9654AC51CD}"/>
    <dgm:cxn modelId="{DC99E127-A4E6-CF41-AC05-A516B60604F8}" type="presOf" srcId="{16393496-6736-F841-BDE8-CFC016577B1E}" destId="{330370C8-6520-C54B-A3EC-723A7BAEEF45}" srcOrd="0" destOrd="1" presId="urn:microsoft.com/office/officeart/2005/8/layout/chevron2"/>
    <dgm:cxn modelId="{4859322C-2178-014F-95FB-5E698E0CFE33}" srcId="{85948811-47EC-BF4E-9CC6-0E57D303A030}" destId="{1412030F-B7FC-EE4E-8809-955B0D1E50A0}" srcOrd="0" destOrd="0" parTransId="{0CB6B706-1949-EF4B-817A-BD2FC4F73C59}" sibTransId="{87EC6325-B15E-9944-8644-96E688F153A2}"/>
    <dgm:cxn modelId="{C362D570-B292-DE4A-BE37-AD81F07FE969}" srcId="{7155974B-B6E9-E347-9835-1F77E47FAF0C}" destId="{277A1344-AB22-824F-95F2-D73FFEB7B47B}" srcOrd="0" destOrd="0" parTransId="{CF35C35F-8374-D841-8B7D-92FA76B83ACB}" sibTransId="{5B8E5640-6335-DA48-AFD9-6772DD7BEC02}"/>
    <dgm:cxn modelId="{371A5390-1A3D-B541-B8A5-D2D5499D140F}" srcId="{85948811-47EC-BF4E-9CC6-0E57D303A030}" destId="{B6D45B88-BE3E-A044-9E5B-D2189672DA7B}" srcOrd="1" destOrd="0" parTransId="{BF09901A-7BE2-7E45-9058-7E9620478949}" sibTransId="{C35EEB27-17C9-D448-A338-97C938E343FE}"/>
    <dgm:cxn modelId="{0D8AC0A3-1A5E-7A43-90BB-6D48B6EADCDD}" type="presOf" srcId="{93390D7E-7CEE-074D-A5DF-8A1B81A16B58}" destId="{E27BB03B-057F-C545-AEE2-57BCB31BD67C}" srcOrd="0" destOrd="0" presId="urn:microsoft.com/office/officeart/2005/8/layout/chevron2"/>
    <dgm:cxn modelId="{3360C1A4-B10E-FE46-983C-63D146CAD05B}" type="presOf" srcId="{7155974B-B6E9-E347-9835-1F77E47FAF0C}" destId="{0A0F17EE-2F4E-4F42-8E93-B483883382E2}" srcOrd="0" destOrd="0" presId="urn:microsoft.com/office/officeart/2005/8/layout/chevron2"/>
    <dgm:cxn modelId="{105C00C4-8162-254E-9D37-5974FBC9A126}" type="presOf" srcId="{B48167A6-914A-E449-84C9-7CD985556222}" destId="{492AAD03-3177-4A4D-BADC-4AB062BF8E61}" srcOrd="0" destOrd="0" presId="urn:microsoft.com/office/officeart/2005/8/layout/chevron2"/>
    <dgm:cxn modelId="{506600C5-892E-E940-8798-D63DFC8042BF}" type="presOf" srcId="{B6D45B88-BE3E-A044-9E5B-D2189672DA7B}" destId="{B547D0DB-A7CC-C14F-8A2C-DE4601772B5A}" srcOrd="0" destOrd="1" presId="urn:microsoft.com/office/officeart/2005/8/layout/chevron2"/>
    <dgm:cxn modelId="{7E74DBC9-D1B6-5847-9FD6-2A1077CFD001}" type="presOf" srcId="{277A1344-AB22-824F-95F2-D73FFEB7B47B}" destId="{B2B258A6-6287-834F-877E-A09C2B00D7B4}" srcOrd="0" destOrd="0" presId="urn:microsoft.com/office/officeart/2005/8/layout/chevron2"/>
    <dgm:cxn modelId="{FEF0BDCF-4B8B-9847-9DCC-D11AF7CD5ADE}" srcId="{B48167A6-914A-E449-84C9-7CD985556222}" destId="{2DED0D2B-7CA4-A543-B66C-AEBF78DC18F0}" srcOrd="0" destOrd="0" parTransId="{ABE6F4B0-E0E3-204F-8BB6-8542EB3F4A18}" sibTransId="{DC97677F-22F5-CC40-9440-9C9D0597D60E}"/>
    <dgm:cxn modelId="{1FF7BAD1-1191-814F-AE34-8A040FF3C2D2}" type="presOf" srcId="{2DED0D2B-7CA4-A543-B66C-AEBF78DC18F0}" destId="{330370C8-6520-C54B-A3EC-723A7BAEEF45}" srcOrd="0" destOrd="0" presId="urn:microsoft.com/office/officeart/2005/8/layout/chevron2"/>
    <dgm:cxn modelId="{1F4B33D2-86C0-F64D-BDF5-F23C8FF4B190}" srcId="{93390D7E-7CEE-074D-A5DF-8A1B81A16B58}" destId="{B48167A6-914A-E449-84C9-7CD985556222}" srcOrd="2" destOrd="0" parTransId="{FC7A7D49-224D-D649-8A8C-3C4D538C949A}" sibTransId="{F400381F-242D-0E4F-85AF-E40537B1FD7A}"/>
    <dgm:cxn modelId="{FE0CFBD9-5312-AB48-9732-28614265A79C}" srcId="{93390D7E-7CEE-074D-A5DF-8A1B81A16B58}" destId="{7155974B-B6E9-E347-9835-1F77E47FAF0C}" srcOrd="0" destOrd="0" parTransId="{BC234ABB-B48C-FC46-85AD-ADD24C605F35}" sibTransId="{0C269481-4A91-5040-BA42-2520026E4150}"/>
    <dgm:cxn modelId="{3EE0C337-ED9F-3E44-8399-75276AD8D685}" type="presParOf" srcId="{E27BB03B-057F-C545-AEE2-57BCB31BD67C}" destId="{B3B2D4FE-B203-CA45-9248-9644CFDABA2E}" srcOrd="0" destOrd="0" presId="urn:microsoft.com/office/officeart/2005/8/layout/chevron2"/>
    <dgm:cxn modelId="{B955F92F-9DFF-0947-80FA-568C8A6D534C}" type="presParOf" srcId="{B3B2D4FE-B203-CA45-9248-9644CFDABA2E}" destId="{0A0F17EE-2F4E-4F42-8E93-B483883382E2}" srcOrd="0" destOrd="0" presId="urn:microsoft.com/office/officeart/2005/8/layout/chevron2"/>
    <dgm:cxn modelId="{C9EED2D4-B324-F94A-9E4C-0448E4AF3020}" type="presParOf" srcId="{B3B2D4FE-B203-CA45-9248-9644CFDABA2E}" destId="{B2B258A6-6287-834F-877E-A09C2B00D7B4}" srcOrd="1" destOrd="0" presId="urn:microsoft.com/office/officeart/2005/8/layout/chevron2"/>
    <dgm:cxn modelId="{762DE066-7787-744D-B34A-0D0B8F0B316E}" type="presParOf" srcId="{E27BB03B-057F-C545-AEE2-57BCB31BD67C}" destId="{AED08238-CCC7-AF45-BA67-CB68531542F6}" srcOrd="1" destOrd="0" presId="urn:microsoft.com/office/officeart/2005/8/layout/chevron2"/>
    <dgm:cxn modelId="{438D2A05-D7EF-094F-A5F3-6A9D4AA049A8}" type="presParOf" srcId="{E27BB03B-057F-C545-AEE2-57BCB31BD67C}" destId="{B11B296E-BF2B-7A4A-AA8A-1C1C6FDDFBF9}" srcOrd="2" destOrd="0" presId="urn:microsoft.com/office/officeart/2005/8/layout/chevron2"/>
    <dgm:cxn modelId="{2835FC7B-316A-8C45-843A-F4DA6B877BD5}" type="presParOf" srcId="{B11B296E-BF2B-7A4A-AA8A-1C1C6FDDFBF9}" destId="{170F556C-0B4A-DA4E-8FD1-2DA21FFA7EFF}" srcOrd="0" destOrd="0" presId="urn:microsoft.com/office/officeart/2005/8/layout/chevron2"/>
    <dgm:cxn modelId="{8CB6743B-DC16-7B4B-B729-70E993C1B285}" type="presParOf" srcId="{B11B296E-BF2B-7A4A-AA8A-1C1C6FDDFBF9}" destId="{B547D0DB-A7CC-C14F-8A2C-DE4601772B5A}" srcOrd="1" destOrd="0" presId="urn:microsoft.com/office/officeart/2005/8/layout/chevron2"/>
    <dgm:cxn modelId="{DBBEF450-965E-524F-A638-12A945C5B268}" type="presParOf" srcId="{E27BB03B-057F-C545-AEE2-57BCB31BD67C}" destId="{B25D55C3-852C-1643-A9FD-323EC8E75C1A}" srcOrd="3" destOrd="0" presId="urn:microsoft.com/office/officeart/2005/8/layout/chevron2"/>
    <dgm:cxn modelId="{9D23465D-2980-4E4F-B3BE-A89D4043FFFC}" type="presParOf" srcId="{E27BB03B-057F-C545-AEE2-57BCB31BD67C}" destId="{2B8F522D-F0AE-6248-BA9E-F4481A27BF57}" srcOrd="4" destOrd="0" presId="urn:microsoft.com/office/officeart/2005/8/layout/chevron2"/>
    <dgm:cxn modelId="{B798E6DF-4A2C-714C-8442-179C78239BDB}" type="presParOf" srcId="{2B8F522D-F0AE-6248-BA9E-F4481A27BF57}" destId="{492AAD03-3177-4A4D-BADC-4AB062BF8E61}" srcOrd="0" destOrd="0" presId="urn:microsoft.com/office/officeart/2005/8/layout/chevron2"/>
    <dgm:cxn modelId="{858B563F-E4FC-334D-9391-1C929A6D2D84}" type="presParOf" srcId="{2B8F522D-F0AE-6248-BA9E-F4481A27BF57}" destId="{330370C8-6520-C54B-A3EC-723A7BAEEF45}" srcOrd="1" destOrd="0" presId="urn:microsoft.com/office/officeart/2005/8/layout/chevron2"/>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0F17EE-2F4E-4F42-8E93-B483883382E2}">
      <dsp:nvSpPr>
        <dsp:cNvPr id="0" name=""/>
        <dsp:cNvSpPr/>
      </dsp:nvSpPr>
      <dsp:spPr>
        <a:xfrm rot="5400000">
          <a:off x="-189604" y="191514"/>
          <a:ext cx="1264031" cy="88482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1</a:t>
          </a:r>
          <a:endParaRPr lang="zh-CN" altLang="en-US" sz="2400" kern="1200" dirty="0"/>
        </a:p>
      </dsp:txBody>
      <dsp:txXfrm rot="-5400000">
        <a:off x="1" y="444320"/>
        <a:ext cx="884822" cy="379209"/>
      </dsp:txXfrm>
    </dsp:sp>
    <dsp:sp modelId="{B2B258A6-6287-834F-877E-A09C2B00D7B4}">
      <dsp:nvSpPr>
        <dsp:cNvPr id="0" name=""/>
        <dsp:cNvSpPr/>
      </dsp:nvSpPr>
      <dsp:spPr>
        <a:xfrm rot="5400000">
          <a:off x="1971484" y="-1084753"/>
          <a:ext cx="821620" cy="299494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altLang="zh-CN" sz="1600" kern="1200" dirty="0"/>
            <a:t>Get the intersection point</a:t>
          </a:r>
          <a:endParaRPr lang="zh-CN" altLang="en-US" sz="1600" kern="1200" dirty="0"/>
        </a:p>
      </dsp:txBody>
      <dsp:txXfrm rot="-5400000">
        <a:off x="884822" y="42017"/>
        <a:ext cx="2954837" cy="741404"/>
      </dsp:txXfrm>
    </dsp:sp>
    <dsp:sp modelId="{170F556C-0B4A-DA4E-8FD1-2DA21FFA7EFF}">
      <dsp:nvSpPr>
        <dsp:cNvPr id="0" name=""/>
        <dsp:cNvSpPr/>
      </dsp:nvSpPr>
      <dsp:spPr>
        <a:xfrm rot="5400000">
          <a:off x="-189604" y="1256235"/>
          <a:ext cx="1264031" cy="88482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2</a:t>
          </a:r>
          <a:endParaRPr lang="zh-CN" altLang="en-US" sz="2400" kern="1200" dirty="0"/>
        </a:p>
      </dsp:txBody>
      <dsp:txXfrm rot="-5400000">
        <a:off x="1" y="1509041"/>
        <a:ext cx="884822" cy="379209"/>
      </dsp:txXfrm>
    </dsp:sp>
    <dsp:sp modelId="{B547D0DB-A7CC-C14F-8A2C-DE4601772B5A}">
      <dsp:nvSpPr>
        <dsp:cNvPr id="0" name=""/>
        <dsp:cNvSpPr/>
      </dsp:nvSpPr>
      <dsp:spPr>
        <a:xfrm rot="5400000">
          <a:off x="1971484" y="-20031"/>
          <a:ext cx="821620" cy="299494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altLang="zh-CN" sz="1600" kern="1200" dirty="0"/>
            <a:t>Build a new coordinate frame</a:t>
          </a:r>
          <a:endParaRPr lang="zh-CN" altLang="en-US" sz="1600" kern="1200" dirty="0"/>
        </a:p>
        <a:p>
          <a:pPr marL="171450" lvl="1" indent="-171450" algn="l" defTabSz="711200">
            <a:lnSpc>
              <a:spcPct val="90000"/>
            </a:lnSpc>
            <a:spcBef>
              <a:spcPct val="0"/>
            </a:spcBef>
            <a:spcAft>
              <a:spcPct val="15000"/>
            </a:spcAft>
            <a:buChar char="•"/>
          </a:pPr>
          <a:r>
            <a:rPr lang="en-US" altLang="zh-CN" sz="1600" kern="1200" dirty="0"/>
            <a:t>3D Snell’s law        2D Snell’s law</a:t>
          </a:r>
          <a:endParaRPr lang="zh-CN" altLang="en-US" sz="1600" kern="1200" dirty="0"/>
        </a:p>
      </dsp:txBody>
      <dsp:txXfrm rot="-5400000">
        <a:off x="884822" y="1106739"/>
        <a:ext cx="2954837" cy="741404"/>
      </dsp:txXfrm>
    </dsp:sp>
    <dsp:sp modelId="{492AAD03-3177-4A4D-BADC-4AB062BF8E61}">
      <dsp:nvSpPr>
        <dsp:cNvPr id="0" name=""/>
        <dsp:cNvSpPr/>
      </dsp:nvSpPr>
      <dsp:spPr>
        <a:xfrm rot="5400000">
          <a:off x="-189604" y="2320956"/>
          <a:ext cx="1264031" cy="88482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3</a:t>
          </a:r>
          <a:endParaRPr lang="zh-CN" altLang="en-US" sz="2400" kern="1200" dirty="0"/>
        </a:p>
      </dsp:txBody>
      <dsp:txXfrm rot="-5400000">
        <a:off x="1" y="2573762"/>
        <a:ext cx="884822" cy="379209"/>
      </dsp:txXfrm>
    </dsp:sp>
    <dsp:sp modelId="{330370C8-6520-C54B-A3EC-723A7BAEEF45}">
      <dsp:nvSpPr>
        <dsp:cNvPr id="0" name=""/>
        <dsp:cNvSpPr/>
      </dsp:nvSpPr>
      <dsp:spPr>
        <a:xfrm rot="5400000">
          <a:off x="1971484" y="1044689"/>
          <a:ext cx="821620" cy="299494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altLang="zh-CN" sz="1600" kern="1200" dirty="0"/>
            <a:t>Get the emergence angle</a:t>
          </a:r>
          <a:endParaRPr lang="zh-CN" altLang="en-US" sz="1600" kern="1200" dirty="0"/>
        </a:p>
        <a:p>
          <a:pPr marL="171450" lvl="1" indent="-171450" algn="l" defTabSz="711200">
            <a:lnSpc>
              <a:spcPct val="90000"/>
            </a:lnSpc>
            <a:spcBef>
              <a:spcPct val="0"/>
            </a:spcBef>
            <a:spcAft>
              <a:spcPct val="15000"/>
            </a:spcAft>
            <a:buChar char="•"/>
          </a:pPr>
          <a:r>
            <a:rPr lang="en-US" altLang="zh-CN" sz="1600" kern="1200" dirty="0"/>
            <a:t>Transfer back to 3D direction</a:t>
          </a:r>
          <a:endParaRPr lang="zh-CN" altLang="en-US" sz="1600" kern="1200" dirty="0"/>
        </a:p>
      </dsp:txBody>
      <dsp:txXfrm rot="-5400000">
        <a:off x="884822" y="2171459"/>
        <a:ext cx="2954837" cy="741404"/>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A63575-568E-492D-BE5D-2689C59C9E7F}" type="datetimeFigureOut">
              <a:rPr lang="zh-CN" altLang="en-US" smtClean="0"/>
              <a:t>2018/12/12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70B29F3-9959-4E85-87D6-50552B9381EA}" type="slidenum">
              <a:rPr lang="zh-CN" altLang="en-US" smtClean="0"/>
              <a:t>‹#›</a:t>
            </a:fld>
            <a:endParaRPr lang="zh-CN" altLang="en-US"/>
          </a:p>
        </p:txBody>
      </p:sp>
    </p:spTree>
    <p:extLst>
      <p:ext uri="{BB962C8B-B14F-4D97-AF65-F5344CB8AC3E}">
        <p14:creationId xmlns:p14="http://schemas.microsoft.com/office/powerpoint/2010/main" val="418555256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png>
</file>

<file path=ppt/media/image24.jpeg>
</file>

<file path=ppt/media/image25.jpeg>
</file>

<file path=ppt/media/image26.jpe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jpeg>
</file>

<file path=ppt/media/image50.png>
</file>

<file path=ppt/media/image6.jp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A6B9A3-F279-4D99-A239-5101EC9BF89C}" type="datetimeFigureOut">
              <a:rPr lang="zh-CN" altLang="en-US" smtClean="0"/>
              <a:t>2018/12/12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401F45-02D9-44EC-B5DF-8C313B67AA58}" type="slidenum">
              <a:rPr lang="zh-CN" altLang="en-US" smtClean="0"/>
              <a:t>‹#›</a:t>
            </a:fld>
            <a:endParaRPr lang="zh-CN" altLang="en-US"/>
          </a:p>
        </p:txBody>
      </p:sp>
    </p:spTree>
    <p:extLst>
      <p:ext uri="{BB962C8B-B14F-4D97-AF65-F5344CB8AC3E}">
        <p14:creationId xmlns:p14="http://schemas.microsoft.com/office/powerpoint/2010/main" val="6815822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401F45-02D9-44EC-B5DF-8C313B67AA58}" type="slidenum">
              <a:rPr lang="zh-CN" altLang="en-US" smtClean="0"/>
              <a:t>1</a:t>
            </a:fld>
            <a:endParaRPr lang="zh-CN" altLang="en-US"/>
          </a:p>
        </p:txBody>
      </p:sp>
    </p:spTree>
    <p:extLst>
      <p:ext uri="{BB962C8B-B14F-4D97-AF65-F5344CB8AC3E}">
        <p14:creationId xmlns:p14="http://schemas.microsoft.com/office/powerpoint/2010/main" val="39688670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10</a:t>
            </a:fld>
            <a:endParaRPr lang="zh-CN" altLang="en-US"/>
          </a:p>
        </p:txBody>
      </p:sp>
    </p:spTree>
    <p:extLst>
      <p:ext uri="{BB962C8B-B14F-4D97-AF65-F5344CB8AC3E}">
        <p14:creationId xmlns:p14="http://schemas.microsoft.com/office/powerpoint/2010/main" val="25144831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11</a:t>
            </a:fld>
            <a:endParaRPr lang="zh-CN" altLang="en-US"/>
          </a:p>
        </p:txBody>
      </p:sp>
    </p:spTree>
    <p:extLst>
      <p:ext uri="{BB962C8B-B14F-4D97-AF65-F5344CB8AC3E}">
        <p14:creationId xmlns:p14="http://schemas.microsoft.com/office/powerpoint/2010/main" val="20218577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401F45-02D9-44EC-B5DF-8C313B67AA58}" type="slidenum">
              <a:rPr lang="zh-CN" altLang="en-US" smtClean="0"/>
              <a:t>12</a:t>
            </a:fld>
            <a:endParaRPr lang="zh-CN" altLang="en-US"/>
          </a:p>
        </p:txBody>
      </p:sp>
    </p:spTree>
    <p:extLst>
      <p:ext uri="{BB962C8B-B14F-4D97-AF65-F5344CB8AC3E}">
        <p14:creationId xmlns:p14="http://schemas.microsoft.com/office/powerpoint/2010/main" val="4230630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13</a:t>
            </a:fld>
            <a:endParaRPr lang="zh-CN" altLang="en-US"/>
          </a:p>
        </p:txBody>
      </p:sp>
    </p:spTree>
    <p:extLst>
      <p:ext uri="{BB962C8B-B14F-4D97-AF65-F5344CB8AC3E}">
        <p14:creationId xmlns:p14="http://schemas.microsoft.com/office/powerpoint/2010/main" val="8561714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14</a:t>
            </a:fld>
            <a:endParaRPr lang="zh-CN" altLang="en-US"/>
          </a:p>
        </p:txBody>
      </p:sp>
    </p:spTree>
    <p:extLst>
      <p:ext uri="{BB962C8B-B14F-4D97-AF65-F5344CB8AC3E}">
        <p14:creationId xmlns:p14="http://schemas.microsoft.com/office/powerpoint/2010/main" val="8196914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15</a:t>
            </a:fld>
            <a:endParaRPr lang="zh-CN" altLang="en-US"/>
          </a:p>
        </p:txBody>
      </p:sp>
    </p:spTree>
    <p:extLst>
      <p:ext uri="{BB962C8B-B14F-4D97-AF65-F5344CB8AC3E}">
        <p14:creationId xmlns:p14="http://schemas.microsoft.com/office/powerpoint/2010/main" val="27817969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16</a:t>
            </a:fld>
            <a:endParaRPr lang="zh-CN" altLang="en-US"/>
          </a:p>
        </p:txBody>
      </p:sp>
    </p:spTree>
    <p:extLst>
      <p:ext uri="{BB962C8B-B14F-4D97-AF65-F5344CB8AC3E}">
        <p14:creationId xmlns:p14="http://schemas.microsoft.com/office/powerpoint/2010/main" val="34442689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401F45-02D9-44EC-B5DF-8C313B67AA58}" type="slidenum">
              <a:rPr lang="zh-CN" altLang="en-US" smtClean="0"/>
              <a:t>17</a:t>
            </a:fld>
            <a:endParaRPr lang="zh-CN" altLang="en-US"/>
          </a:p>
        </p:txBody>
      </p:sp>
    </p:spTree>
    <p:extLst>
      <p:ext uri="{BB962C8B-B14F-4D97-AF65-F5344CB8AC3E}">
        <p14:creationId xmlns:p14="http://schemas.microsoft.com/office/powerpoint/2010/main" val="30934420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18</a:t>
            </a:fld>
            <a:endParaRPr lang="zh-CN" altLang="en-US"/>
          </a:p>
        </p:txBody>
      </p:sp>
    </p:spTree>
    <p:extLst>
      <p:ext uri="{BB962C8B-B14F-4D97-AF65-F5344CB8AC3E}">
        <p14:creationId xmlns:p14="http://schemas.microsoft.com/office/powerpoint/2010/main" val="6521716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19</a:t>
            </a:fld>
            <a:endParaRPr lang="zh-CN" altLang="en-US"/>
          </a:p>
        </p:txBody>
      </p:sp>
    </p:spTree>
    <p:extLst>
      <p:ext uri="{BB962C8B-B14F-4D97-AF65-F5344CB8AC3E}">
        <p14:creationId xmlns:p14="http://schemas.microsoft.com/office/powerpoint/2010/main" val="170019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2</a:t>
            </a:fld>
            <a:endParaRPr lang="zh-CN" altLang="en-US"/>
          </a:p>
        </p:txBody>
      </p:sp>
    </p:spTree>
    <p:extLst>
      <p:ext uri="{BB962C8B-B14F-4D97-AF65-F5344CB8AC3E}">
        <p14:creationId xmlns:p14="http://schemas.microsoft.com/office/powerpoint/2010/main" val="35901908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20</a:t>
            </a:fld>
            <a:endParaRPr lang="zh-CN" altLang="en-US"/>
          </a:p>
        </p:txBody>
      </p:sp>
    </p:spTree>
    <p:extLst>
      <p:ext uri="{BB962C8B-B14F-4D97-AF65-F5344CB8AC3E}">
        <p14:creationId xmlns:p14="http://schemas.microsoft.com/office/powerpoint/2010/main" val="40044128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401F45-02D9-44EC-B5DF-8C313B67AA58}" type="slidenum">
              <a:rPr lang="zh-CN" altLang="en-US" smtClean="0"/>
              <a:t>21</a:t>
            </a:fld>
            <a:endParaRPr lang="zh-CN" altLang="en-US"/>
          </a:p>
        </p:txBody>
      </p:sp>
    </p:spTree>
    <p:extLst>
      <p:ext uri="{BB962C8B-B14F-4D97-AF65-F5344CB8AC3E}">
        <p14:creationId xmlns:p14="http://schemas.microsoft.com/office/powerpoint/2010/main" val="33375476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22</a:t>
            </a:fld>
            <a:endParaRPr lang="zh-CN" altLang="en-US"/>
          </a:p>
        </p:txBody>
      </p:sp>
    </p:spTree>
    <p:extLst>
      <p:ext uri="{BB962C8B-B14F-4D97-AF65-F5344CB8AC3E}">
        <p14:creationId xmlns:p14="http://schemas.microsoft.com/office/powerpoint/2010/main" val="3664848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23</a:t>
            </a:fld>
            <a:endParaRPr lang="zh-CN" altLang="en-US"/>
          </a:p>
        </p:txBody>
      </p:sp>
    </p:spTree>
    <p:extLst>
      <p:ext uri="{BB962C8B-B14F-4D97-AF65-F5344CB8AC3E}">
        <p14:creationId xmlns:p14="http://schemas.microsoft.com/office/powerpoint/2010/main" val="28906848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24</a:t>
            </a:fld>
            <a:endParaRPr lang="zh-CN" altLang="en-US"/>
          </a:p>
        </p:txBody>
      </p:sp>
    </p:spTree>
    <p:extLst>
      <p:ext uri="{BB962C8B-B14F-4D97-AF65-F5344CB8AC3E}">
        <p14:creationId xmlns:p14="http://schemas.microsoft.com/office/powerpoint/2010/main" val="20247010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25</a:t>
            </a:fld>
            <a:endParaRPr lang="zh-CN" altLang="en-US"/>
          </a:p>
        </p:txBody>
      </p:sp>
    </p:spTree>
    <p:extLst>
      <p:ext uri="{BB962C8B-B14F-4D97-AF65-F5344CB8AC3E}">
        <p14:creationId xmlns:p14="http://schemas.microsoft.com/office/powerpoint/2010/main" val="7361597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26</a:t>
            </a:fld>
            <a:endParaRPr lang="zh-CN" altLang="en-US"/>
          </a:p>
        </p:txBody>
      </p:sp>
    </p:spTree>
    <p:extLst>
      <p:ext uri="{BB962C8B-B14F-4D97-AF65-F5344CB8AC3E}">
        <p14:creationId xmlns:p14="http://schemas.microsoft.com/office/powerpoint/2010/main" val="26342821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27</a:t>
            </a:fld>
            <a:endParaRPr lang="zh-CN" altLang="en-US"/>
          </a:p>
        </p:txBody>
      </p:sp>
    </p:spTree>
    <p:extLst>
      <p:ext uri="{BB962C8B-B14F-4D97-AF65-F5344CB8AC3E}">
        <p14:creationId xmlns:p14="http://schemas.microsoft.com/office/powerpoint/2010/main" val="26809018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401F45-02D9-44EC-B5DF-8C313B67AA58}" type="slidenum">
              <a:rPr lang="zh-CN" altLang="en-US" smtClean="0"/>
              <a:t>3</a:t>
            </a:fld>
            <a:endParaRPr lang="zh-CN" altLang="en-US"/>
          </a:p>
        </p:txBody>
      </p:sp>
    </p:spTree>
    <p:extLst>
      <p:ext uri="{BB962C8B-B14F-4D97-AF65-F5344CB8AC3E}">
        <p14:creationId xmlns:p14="http://schemas.microsoft.com/office/powerpoint/2010/main" val="611283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4</a:t>
            </a:fld>
            <a:endParaRPr lang="zh-CN" altLang="en-US"/>
          </a:p>
        </p:txBody>
      </p:sp>
    </p:spTree>
    <p:extLst>
      <p:ext uri="{BB962C8B-B14F-4D97-AF65-F5344CB8AC3E}">
        <p14:creationId xmlns:p14="http://schemas.microsoft.com/office/powerpoint/2010/main" val="25959625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5</a:t>
            </a:fld>
            <a:endParaRPr lang="zh-CN" altLang="en-US"/>
          </a:p>
        </p:txBody>
      </p:sp>
    </p:spTree>
    <p:extLst>
      <p:ext uri="{BB962C8B-B14F-4D97-AF65-F5344CB8AC3E}">
        <p14:creationId xmlns:p14="http://schemas.microsoft.com/office/powerpoint/2010/main" val="7185245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6</a:t>
            </a:fld>
            <a:endParaRPr lang="zh-CN" altLang="en-US"/>
          </a:p>
        </p:txBody>
      </p:sp>
    </p:spTree>
    <p:extLst>
      <p:ext uri="{BB962C8B-B14F-4D97-AF65-F5344CB8AC3E}">
        <p14:creationId xmlns:p14="http://schemas.microsoft.com/office/powerpoint/2010/main" val="3254749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7</a:t>
            </a:fld>
            <a:endParaRPr lang="zh-CN" altLang="en-US"/>
          </a:p>
        </p:txBody>
      </p:sp>
    </p:spTree>
    <p:extLst>
      <p:ext uri="{BB962C8B-B14F-4D97-AF65-F5344CB8AC3E}">
        <p14:creationId xmlns:p14="http://schemas.microsoft.com/office/powerpoint/2010/main" val="23209602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401F45-02D9-44EC-B5DF-8C313B67AA58}" type="slidenum">
              <a:rPr lang="zh-CN" altLang="en-US" smtClean="0"/>
              <a:t>8</a:t>
            </a:fld>
            <a:endParaRPr lang="zh-CN" altLang="en-US"/>
          </a:p>
        </p:txBody>
      </p:sp>
    </p:spTree>
    <p:extLst>
      <p:ext uri="{BB962C8B-B14F-4D97-AF65-F5344CB8AC3E}">
        <p14:creationId xmlns:p14="http://schemas.microsoft.com/office/powerpoint/2010/main" val="41325427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E372A53-9388-4210-BDC7-DD534754D814}" type="slidenum">
              <a:rPr lang="zh-CN" altLang="en-US" smtClean="0"/>
              <a:t>9</a:t>
            </a:fld>
            <a:endParaRPr lang="zh-CN" altLang="en-US"/>
          </a:p>
        </p:txBody>
      </p:sp>
    </p:spTree>
    <p:extLst>
      <p:ext uri="{BB962C8B-B14F-4D97-AF65-F5344CB8AC3E}">
        <p14:creationId xmlns:p14="http://schemas.microsoft.com/office/powerpoint/2010/main" val="24038181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FE2E75F-2884-4C4E-977E-B44CD7B90970}" type="datetime1">
              <a:rPr lang="zh-CN" altLang="en-US" smtClean="0"/>
              <a:t>2018/12/12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10984537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9492D78-D1D9-46B9-B7FD-AB516048FD71}" type="datetime1">
              <a:rPr lang="zh-CN" altLang="en-US" smtClean="0"/>
              <a:t>2018/12/12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14849948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8A70614-0EAB-4F4B-A71A-24802B94F2B6}" type="datetime1">
              <a:rPr lang="zh-CN" altLang="en-US" smtClean="0"/>
              <a:t>2018/12/12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3164595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697AD71-E32B-4F73-951C-A22F6B60BA1C}" type="datetime1">
              <a:rPr lang="zh-CN" altLang="en-US" smtClean="0"/>
              <a:t>2018/12/12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25152221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F9C45AD-7BF7-48A1-BA39-FB0F3DE66F1D}" type="datetime1">
              <a:rPr lang="zh-CN" altLang="en-US" smtClean="0"/>
              <a:t>2018/12/12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3982738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08E36463-C259-4AC9-B57B-244DE97666E2}" type="datetime1">
              <a:rPr lang="zh-CN" altLang="en-US" smtClean="0"/>
              <a:t>2018/12/12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458794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2EB40D5-6634-4C7D-8A5D-43436F230258}" type="datetime1">
              <a:rPr lang="zh-CN" altLang="en-US" smtClean="0"/>
              <a:t>2018/12/12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3555191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796B76D-7664-4E57-87D4-BB47E748121D}" type="datetime1">
              <a:rPr lang="zh-CN" altLang="en-US" smtClean="0"/>
              <a:t>2018/12/12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27591921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167FC2C-BC95-46EA-9D33-5F8AD9E4136F}" type="datetime1">
              <a:rPr lang="zh-CN" altLang="en-US" smtClean="0"/>
              <a:t>2018/12/12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2041350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F4DBC57-EEE1-41A0-8DCA-F02FBF627694}" type="datetime1">
              <a:rPr lang="zh-CN" altLang="en-US" smtClean="0"/>
              <a:t>2018/12/12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40883205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5A0D303-8A06-4AE7-A4F0-C8DC14BAC5B1}" type="datetime1">
              <a:rPr lang="zh-CN" altLang="en-US" smtClean="0"/>
              <a:t>2018/12/12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2573473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2AA066-FA7A-46F0-B7CC-60BE8EDE02B7}" type="datetime1">
              <a:rPr lang="zh-CN" altLang="en-US" smtClean="0"/>
              <a:t>2018/12/12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8E90E9-AED2-4792-9068-CF108C6FFA54}" type="slidenum">
              <a:rPr lang="zh-CN" altLang="en-US" smtClean="0"/>
              <a:t>‹#›</a:t>
            </a:fld>
            <a:endParaRPr lang="zh-CN" altLang="en-US"/>
          </a:p>
        </p:txBody>
      </p:sp>
    </p:spTree>
    <p:extLst>
      <p:ext uri="{BB962C8B-B14F-4D97-AF65-F5344CB8AC3E}">
        <p14:creationId xmlns:p14="http://schemas.microsoft.com/office/powerpoint/2010/main" val="17724791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jpe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media/image1.png"/><Relationship Id="rId7" Type="http://schemas.openxmlformats.org/officeDocument/2006/relationships/image" Target="NULL"/><Relationship Id="rId12"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NULL"/><Relationship Id="rId11" Type="http://schemas.openxmlformats.org/officeDocument/2006/relationships/image" Target="NULL"/><Relationship Id="rId5" Type="http://schemas.openxmlformats.org/officeDocument/2006/relationships/image" Target="../media/image10.png"/><Relationship Id="rId10" Type="http://schemas.openxmlformats.org/officeDocument/2006/relationships/image" Target="NULL"/><Relationship Id="rId4" Type="http://schemas.microsoft.com/office/2007/relationships/hdphoto" Target="../media/hdphoto1.wdp"/><Relationship Id="rId9" Type="http://schemas.openxmlformats.org/officeDocument/2006/relationships/image" Target="NULL"/></Relationships>
</file>

<file path=ppt/slides/_rels/slide11.xml.rels><?xml version="1.0" encoding="UTF-8" standalone="yes"?>
<Relationships xmlns="http://schemas.openxmlformats.org/package/2006/relationships"><Relationship Id="rId13" Type="http://schemas.openxmlformats.org/officeDocument/2006/relationships/image" Target="../media/image50.png"/><Relationship Id="rId18" Type="http://schemas.openxmlformats.org/officeDocument/2006/relationships/image" Target="NULL"/><Relationship Id="rId3" Type="http://schemas.openxmlformats.org/officeDocument/2006/relationships/image" Target="../media/image1.png"/><Relationship Id="rId21" Type="http://schemas.openxmlformats.org/officeDocument/2006/relationships/diagramQuickStyle" Target="../diagrams/quickStyle1.xml"/><Relationship Id="rId17" Type="http://schemas.openxmlformats.org/officeDocument/2006/relationships/image" Target="NULL"/><Relationship Id="rId2" Type="http://schemas.openxmlformats.org/officeDocument/2006/relationships/notesSlide" Target="../notesSlides/notesSlide11.xml"/><Relationship Id="rId16" Type="http://schemas.openxmlformats.org/officeDocument/2006/relationships/image" Target="NULL"/><Relationship Id="rId20" Type="http://schemas.openxmlformats.org/officeDocument/2006/relationships/diagramLayout" Target="../diagrams/layout1.xml"/><Relationship Id="rId1" Type="http://schemas.openxmlformats.org/officeDocument/2006/relationships/slideLayout" Target="../slideLayouts/slideLayout7.xml"/><Relationship Id="rId5" Type="http://schemas.openxmlformats.org/officeDocument/2006/relationships/image" Target="../media/image10.png"/><Relationship Id="rId15" Type="http://schemas.openxmlformats.org/officeDocument/2006/relationships/image" Target="NULL"/><Relationship Id="rId23" Type="http://schemas.microsoft.com/office/2007/relationships/diagramDrawing" Target="../diagrams/drawing1.xml"/><Relationship Id="rId19" Type="http://schemas.openxmlformats.org/officeDocument/2006/relationships/diagramData" Target="../diagrams/data1.xml"/><Relationship Id="rId4" Type="http://schemas.microsoft.com/office/2007/relationships/hdphoto" Target="../media/hdphoto1.wdp"/><Relationship Id="rId14" Type="http://schemas.openxmlformats.org/officeDocument/2006/relationships/image" Target="NULL"/><Relationship Id="rId22" Type="http://schemas.openxmlformats.org/officeDocument/2006/relationships/diagramColors" Target="../diagrams/colors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4.png"/><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0.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4.pn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0.png"/><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image" Target="../media/image1.png"/><Relationship Id="rId7"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22.jpeg"/><Relationship Id="rId5" Type="http://schemas.openxmlformats.org/officeDocument/2006/relationships/image" Target="../media/image10.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jp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8" Type="http://schemas.openxmlformats.org/officeDocument/2006/relationships/image" Target="../media/image27.jpeg"/><Relationship Id="rId3" Type="http://schemas.openxmlformats.org/officeDocument/2006/relationships/image" Target="../media/image1.png"/><Relationship Id="rId7" Type="http://schemas.openxmlformats.org/officeDocument/2006/relationships/image" Target="../media/image26.jpe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25.jpeg"/><Relationship Id="rId5" Type="http://schemas.openxmlformats.org/officeDocument/2006/relationships/image" Target="../media/image10.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4.png"/><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1.png"/><Relationship Id="rId7"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10.png"/><Relationship Id="rId4" Type="http://schemas.microsoft.com/office/2007/relationships/hdphoto" Target="../media/hdphoto1.wdp"/><Relationship Id="rId9" Type="http://schemas.openxmlformats.org/officeDocument/2006/relationships/image" Target="../media/image31.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10.png"/><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7.xml"/><Relationship Id="rId5" Type="http://schemas.openxmlformats.org/officeDocument/2006/relationships/image" Target="../media/image10.png"/><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3.png"/><Relationship Id="rId7"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10.png"/><Relationship Id="rId4" Type="http://schemas.microsoft.com/office/2007/relationships/hdphoto" Target="../media/hdphoto2.wdp"/></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10.png"/><Relationship Id="rId4" Type="http://schemas.microsoft.com/office/2007/relationships/hdphoto" Target="../media/hdphoto2.wdp"/></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0.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0.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0.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4.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0.png"/><Relationship Id="rId4" Type="http://schemas.microsoft.com/office/2007/relationships/hdphoto" Target="../media/hdphoto1.wdp"/><Relationship Id="rId9"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grpSp>
        <p:nvGrpSpPr>
          <p:cNvPr id="18" name="组合 17"/>
          <p:cNvGrpSpPr/>
          <p:nvPr/>
        </p:nvGrpSpPr>
        <p:grpSpPr>
          <a:xfrm>
            <a:off x="1080000" y="904973"/>
            <a:ext cx="10080000" cy="5953027"/>
            <a:chOff x="1080000" y="904973"/>
            <a:chExt cx="10080000" cy="5953027"/>
          </a:xfrm>
        </p:grpSpPr>
        <p:sp>
          <p:nvSpPr>
            <p:cNvPr id="3" name="矩形 2"/>
            <p:cNvSpPr/>
            <p:nvPr/>
          </p:nvSpPr>
          <p:spPr>
            <a:xfrm>
              <a:off x="1080000" y="904973"/>
              <a:ext cx="10080000" cy="5953027"/>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61" name="文本框 60"/>
            <p:cNvSpPr txBox="1"/>
            <p:nvPr/>
          </p:nvSpPr>
          <p:spPr>
            <a:xfrm>
              <a:off x="1273895" y="4873457"/>
              <a:ext cx="3789085" cy="1292662"/>
            </a:xfrm>
            <a:prstGeom prst="rect">
              <a:avLst/>
            </a:prstGeom>
            <a:noFill/>
          </p:spPr>
          <p:txBody>
            <a:bodyPr wrap="square" rtlCol="0">
              <a:spAutoFit/>
            </a:bodyPr>
            <a:lstStyle/>
            <a:p>
              <a:r>
                <a:rPr lang="en-US" altLang="zh-CN" b="1" dirty="0">
                  <a:solidFill>
                    <a:schemeClr val="bg1"/>
                  </a:solidFill>
                  <a:latin typeface="+mj-lt"/>
                  <a:ea typeface="微软雅黑" panose="020B0503020204020204" pitchFamily="34" charset="-122"/>
                </a:rPr>
                <a:t>Group 12</a:t>
              </a:r>
            </a:p>
            <a:p>
              <a:r>
                <a:rPr lang="en-US" altLang="zh-CN" b="1" dirty="0">
                  <a:solidFill>
                    <a:schemeClr val="bg1"/>
                  </a:solidFill>
                  <a:latin typeface="+mj-lt"/>
                  <a:ea typeface="微软雅黑" panose="020B0503020204020204" pitchFamily="34" charset="-122"/>
                </a:rPr>
                <a:t>Sponsor</a:t>
              </a:r>
              <a:r>
                <a:rPr lang="zh-CN" altLang="en-US" b="1" dirty="0">
                  <a:solidFill>
                    <a:schemeClr val="bg1"/>
                  </a:solidFill>
                  <a:latin typeface="+mj-lt"/>
                  <a:ea typeface="微软雅黑" panose="020B0503020204020204" pitchFamily="34" charset="-122"/>
                </a:rPr>
                <a:t>： </a:t>
              </a:r>
              <a:r>
                <a:rPr lang="en-US" altLang="zh-CN" b="1" dirty="0">
                  <a:solidFill>
                    <a:schemeClr val="bg1"/>
                  </a:solidFill>
                  <a:latin typeface="+mj-lt"/>
                  <a:ea typeface="微软雅黑" panose="020B0503020204020204" pitchFamily="34" charset="-122"/>
                </a:rPr>
                <a:t>HASCO Vision</a:t>
              </a:r>
            </a:p>
            <a:p>
              <a:r>
                <a:rPr lang="en-US" altLang="zh-CN" b="1" dirty="0">
                  <a:solidFill>
                    <a:schemeClr val="bg1"/>
                  </a:solidFill>
                  <a:latin typeface="+mj-lt"/>
                  <a:ea typeface="微软雅黑" panose="020B0503020204020204" pitchFamily="34" charset="-122"/>
                </a:rPr>
                <a:t>Instructor</a:t>
              </a:r>
              <a:r>
                <a:rPr lang="zh-CN" altLang="en-US" b="1" dirty="0">
                  <a:solidFill>
                    <a:schemeClr val="bg1"/>
                  </a:solidFill>
                  <a:latin typeface="+mj-lt"/>
                  <a:ea typeface="微软雅黑" panose="020B0503020204020204" pitchFamily="34" charset="-122"/>
                </a:rPr>
                <a:t>：    </a:t>
              </a:r>
              <a:r>
                <a:rPr lang="en-US" altLang="zh-CN" b="1" dirty="0">
                  <a:solidFill>
                    <a:schemeClr val="bg1"/>
                  </a:solidFill>
                  <a:latin typeface="+mj-lt"/>
                  <a:ea typeface="微软雅黑" panose="020B0503020204020204" pitchFamily="34" charset="-122"/>
                </a:rPr>
                <a:t>Yong Long</a:t>
              </a:r>
            </a:p>
            <a:p>
              <a:pPr algn="ctr"/>
              <a:endParaRPr lang="zh-CN" altLang="en-US" sz="2400" b="1" dirty="0">
                <a:solidFill>
                  <a:schemeClr val="bg1"/>
                </a:solidFill>
                <a:latin typeface="+mj-lt"/>
                <a:ea typeface="微软雅黑" panose="020B0503020204020204" pitchFamily="34" charset="-122"/>
              </a:endParaRPr>
            </a:p>
          </p:txBody>
        </p:sp>
      </p:grpSp>
      <p:grpSp>
        <p:nvGrpSpPr>
          <p:cNvPr id="17" name="组合 16"/>
          <p:cNvGrpSpPr/>
          <p:nvPr/>
        </p:nvGrpSpPr>
        <p:grpSpPr>
          <a:xfrm>
            <a:off x="1080000" y="827709"/>
            <a:ext cx="9980723" cy="4137661"/>
            <a:chOff x="1080000" y="827709"/>
            <a:chExt cx="9980723" cy="4137661"/>
          </a:xfrm>
        </p:grpSpPr>
        <p:sp>
          <p:nvSpPr>
            <p:cNvPr id="4" name="矩形 3"/>
            <p:cNvSpPr/>
            <p:nvPr/>
          </p:nvSpPr>
          <p:spPr>
            <a:xfrm>
              <a:off x="1080000" y="2890490"/>
              <a:ext cx="9980723" cy="1615522"/>
            </a:xfrm>
            <a:prstGeom prst="rect">
              <a:avLst/>
            </a:prstGeom>
            <a:solidFill>
              <a:srgbClr val="5D7391">
                <a:alpha val="69804"/>
              </a:srgbClr>
            </a:solidFill>
            <a:ln>
              <a:noFill/>
            </a:ln>
            <a:effectLst>
              <a:outerShdw blurRad="368300" dist="215900" dir="5400000" algn="t"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273895" y="827709"/>
              <a:ext cx="9771964" cy="4137661"/>
              <a:chOff x="1273895" y="827709"/>
              <a:chExt cx="9771964" cy="4137661"/>
            </a:xfrm>
          </p:grpSpPr>
          <p:sp>
            <p:nvSpPr>
              <p:cNvPr id="62" name="文本框 61"/>
              <p:cNvSpPr txBox="1"/>
              <p:nvPr/>
            </p:nvSpPr>
            <p:spPr>
              <a:xfrm>
                <a:off x="1273895" y="2964822"/>
                <a:ext cx="7124491" cy="2000548"/>
              </a:xfrm>
              <a:prstGeom prst="rect">
                <a:avLst/>
              </a:prstGeom>
              <a:noFill/>
            </p:spPr>
            <p:txBody>
              <a:bodyPr vert="horz" wrap="square" rtlCol="0">
                <a:spAutoFit/>
              </a:bodyPr>
              <a:lstStyle/>
              <a:p>
                <a:r>
                  <a:rPr lang="en-US" altLang="zh-CN" sz="4000" b="1" dirty="0">
                    <a:solidFill>
                      <a:schemeClr val="bg1"/>
                    </a:solidFill>
                    <a:latin typeface="+mj-lt"/>
                    <a:ea typeface="黑体" panose="02010609060101010101" pitchFamily="49" charset="-122"/>
                  </a:rPr>
                  <a:t>CCD Camera Imaging based on Monte-Carlo Algorithm</a:t>
                </a:r>
              </a:p>
              <a:p>
                <a:endParaRPr lang="zh-CN" altLang="en-US" sz="4400" dirty="0">
                  <a:solidFill>
                    <a:schemeClr val="bg1"/>
                  </a:solidFill>
                  <a:latin typeface="黑体" panose="02010609060101010101" pitchFamily="49" charset="-122"/>
                  <a:ea typeface="黑体" panose="02010609060101010101" pitchFamily="49" charset="-122"/>
                </a:endParaRPr>
              </a:p>
            </p:txBody>
          </p:sp>
          <p:grpSp>
            <p:nvGrpSpPr>
              <p:cNvPr id="14" name="组合 13"/>
              <p:cNvGrpSpPr/>
              <p:nvPr/>
            </p:nvGrpSpPr>
            <p:grpSpPr>
              <a:xfrm>
                <a:off x="4291496" y="827709"/>
                <a:ext cx="6754363" cy="3430959"/>
                <a:chOff x="4291496" y="827709"/>
                <a:chExt cx="6754363" cy="3430959"/>
              </a:xfrm>
            </p:grpSpPr>
            <p:pic>
              <p:nvPicPr>
                <p:cNvPr id="10" name="图片 9"/>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10800000">
                  <a:off x="4291496" y="827709"/>
                  <a:ext cx="6754363" cy="2060230"/>
                </a:xfrm>
                <a:prstGeom prst="rect">
                  <a:avLst/>
                </a:prstGeom>
              </p:spPr>
            </p:pic>
            <p:grpSp>
              <p:nvGrpSpPr>
                <p:cNvPr id="11" name="组合 10"/>
                <p:cNvGrpSpPr/>
                <p:nvPr/>
              </p:nvGrpSpPr>
              <p:grpSpPr>
                <a:xfrm>
                  <a:off x="6551629" y="1577393"/>
                  <a:ext cx="4252425" cy="2681275"/>
                  <a:chOff x="6551629" y="1577393"/>
                  <a:chExt cx="4252425" cy="2681275"/>
                </a:xfrm>
              </p:grpSpPr>
              <p:pic>
                <p:nvPicPr>
                  <p:cNvPr id="5" name="图片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398386" y="3145119"/>
                    <a:ext cx="1113549" cy="1113549"/>
                  </a:xfrm>
                  <a:prstGeom prst="rect">
                    <a:avLst/>
                  </a:prstGeom>
                </p:spPr>
              </p:pic>
              <p:pic>
                <p:nvPicPr>
                  <p:cNvPr id="9" name="图片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686232" y="3140884"/>
                    <a:ext cx="1117822" cy="1114734"/>
                  </a:xfrm>
                  <a:prstGeom prst="rect">
                    <a:avLst/>
                  </a:prstGeom>
                </p:spPr>
              </p:pic>
              <p:pic>
                <p:nvPicPr>
                  <p:cNvPr id="13" name="图片 12"/>
                  <p:cNvPicPr>
                    <a:picLocks noChangeAspect="1"/>
                  </p:cNvPicPr>
                  <p:nvPr/>
                </p:nvPicPr>
                <p:blipFill rotWithShape="1">
                  <a:blip r:embed="rId7" cstate="print">
                    <a:extLst>
                      <a:ext uri="{28A0092B-C50C-407E-A947-70E740481C1C}">
                        <a14:useLocalDpi xmlns:a14="http://schemas.microsoft.com/office/drawing/2010/main" val="0"/>
                      </a:ext>
                    </a:extLst>
                  </a:blip>
                  <a:srcRect b="66962"/>
                  <a:stretch/>
                </p:blipFill>
                <p:spPr>
                  <a:xfrm rot="10800000" flipV="1">
                    <a:off x="6551629" y="1577393"/>
                    <a:ext cx="3693514" cy="1310164"/>
                  </a:xfrm>
                  <a:prstGeom prst="rect">
                    <a:avLst/>
                  </a:prstGeom>
                </p:spPr>
              </p:pic>
            </p:grpSp>
          </p:grpSp>
        </p:grpSp>
      </p:grpSp>
      <p:sp>
        <p:nvSpPr>
          <p:cNvPr id="6" name="灯片编号占位符 5"/>
          <p:cNvSpPr>
            <a:spLocks noGrp="1"/>
          </p:cNvSpPr>
          <p:nvPr>
            <p:ph type="sldNum" sz="quarter" idx="12"/>
          </p:nvPr>
        </p:nvSpPr>
        <p:spPr>
          <a:xfrm>
            <a:off x="9432454" y="6491529"/>
            <a:ext cx="2743200" cy="365125"/>
          </a:xfrm>
        </p:spPr>
        <p:txBody>
          <a:bodyPr/>
          <a:lstStyle/>
          <a:p>
            <a:fld id="{B68E90E9-AED2-4792-9068-CF108C6FFA54}" type="slidenum">
              <a:rPr lang="zh-CN" altLang="en-US" smtClean="0"/>
              <a:t>1</a:t>
            </a:fld>
            <a:r>
              <a:rPr lang="en-US" altLang="zh-CN" dirty="0"/>
              <a:t>/25</a:t>
            </a:r>
            <a:endParaRPr lang="zh-CN" altLang="en-US" dirty="0"/>
          </a:p>
        </p:txBody>
      </p:sp>
    </p:spTree>
    <p:extLst>
      <p:ext uri="{BB962C8B-B14F-4D97-AF65-F5344CB8AC3E}">
        <p14:creationId xmlns:p14="http://schemas.microsoft.com/office/powerpoint/2010/main" val="1278608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grpSp>
        <p:nvGrpSpPr>
          <p:cNvPr id="2" name="组合 1"/>
          <p:cNvGrpSpPr/>
          <p:nvPr/>
        </p:nvGrpSpPr>
        <p:grpSpPr>
          <a:xfrm flipH="1">
            <a:off x="-40966" y="-1937867"/>
            <a:ext cx="1811175" cy="6317474"/>
            <a:chOff x="10106763" y="540526"/>
            <a:chExt cx="1860746" cy="6317474"/>
          </a:xfrm>
        </p:grpSpPr>
        <p:pic>
          <p:nvPicPr>
            <p:cNvPr id="33" name="图片 3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flipV="1">
              <a:off x="7878399" y="2768890"/>
              <a:ext cx="6317474" cy="1860746"/>
            </a:xfrm>
            <a:prstGeom prst="rect">
              <a:avLst/>
            </a:prstGeom>
          </p:spPr>
        </p:pic>
        <p:pic>
          <p:nvPicPr>
            <p:cNvPr id="34" name="图片 33"/>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0513029" y="2524685"/>
              <a:ext cx="1293942" cy="3986813"/>
            </a:xfrm>
            <a:prstGeom prst="rect">
              <a:avLst/>
            </a:prstGeom>
          </p:spPr>
        </p:pic>
      </p:grpSp>
      <p:sp>
        <p:nvSpPr>
          <p:cNvPr id="31" name="矩形 30"/>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10" name="矩形 24"/>
          <p:cNvSpPr>
            <a:spLocks noChangeArrowheads="1"/>
          </p:cNvSpPr>
          <p:nvPr/>
        </p:nvSpPr>
        <p:spPr bwMode="auto">
          <a:xfrm>
            <a:off x="2665963" y="402997"/>
            <a:ext cx="8156008" cy="8433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n-ea"/>
                <a:sym typeface="微软雅黑 Light" pitchFamily="2" charset="-122"/>
              </a:rPr>
              <a:t>Mathematical Model</a:t>
            </a:r>
            <a:r>
              <a:rPr lang="en-US" altLang="zh-CN" sz="4000" dirty="0">
                <a:solidFill>
                  <a:schemeClr val="bg1"/>
                </a:solidFill>
                <a:latin typeface="+mn-ea"/>
                <a:sym typeface="微软雅黑 Light" pitchFamily="2" charset="-122"/>
              </a:rPr>
              <a:t>--</a:t>
            </a:r>
            <a:r>
              <a:rPr kumimoji="1" lang="en-US" altLang="zh-CN" sz="4000" dirty="0"/>
              <a:t> </a:t>
            </a:r>
            <a:r>
              <a:rPr lang="en-US" altLang="zh-CN" sz="4000" dirty="0">
                <a:solidFill>
                  <a:schemeClr val="bg1"/>
                </a:solidFill>
              </a:rPr>
              <a:t>Intersection</a:t>
            </a:r>
            <a:endParaRPr lang="en-US" sz="4000" dirty="0">
              <a:solidFill>
                <a:schemeClr val="bg1"/>
              </a:solidFill>
              <a:sym typeface="微软雅黑 Light" pitchFamily="2" charset="-122"/>
            </a:endParaRPr>
          </a:p>
        </p:txBody>
      </p:sp>
      <p:sp>
        <p:nvSpPr>
          <p:cNvPr id="12" name="Freeform 11"/>
          <p:cNvSpPr>
            <a:spLocks noEditPoints="1"/>
          </p:cNvSpPr>
          <p:nvPr/>
        </p:nvSpPr>
        <p:spPr bwMode="auto">
          <a:xfrm>
            <a:off x="2386151" y="642736"/>
            <a:ext cx="457974" cy="362018"/>
          </a:xfrm>
          <a:custGeom>
            <a:avLst/>
            <a:gdLst>
              <a:gd name="T0" fmla="*/ 392 w 1065"/>
              <a:gd name="T1" fmla="*/ 422 h 834"/>
              <a:gd name="T2" fmla="*/ 544 w 1065"/>
              <a:gd name="T3" fmla="*/ 344 h 834"/>
              <a:gd name="T4" fmla="*/ 828 w 1065"/>
              <a:gd name="T5" fmla="*/ 296 h 834"/>
              <a:gd name="T6" fmla="*/ 907 w 1065"/>
              <a:gd name="T7" fmla="*/ 179 h 834"/>
              <a:gd name="T8" fmla="*/ 792 w 1065"/>
              <a:gd name="T9" fmla="*/ 259 h 834"/>
              <a:gd name="T10" fmla="*/ 543 w 1065"/>
              <a:gd name="T11" fmla="*/ 271 h 834"/>
              <a:gd name="T12" fmla="*/ 1065 w 1065"/>
              <a:gd name="T13" fmla="*/ 111 h 834"/>
              <a:gd name="T14" fmla="*/ 647 w 1065"/>
              <a:gd name="T15" fmla="*/ 44 h 834"/>
              <a:gd name="T16" fmla="*/ 607 w 1065"/>
              <a:gd name="T17" fmla="*/ 0 h 834"/>
              <a:gd name="T18" fmla="*/ 214 w 1065"/>
              <a:gd name="T19" fmla="*/ 44 h 834"/>
              <a:gd name="T20" fmla="*/ 243 w 1065"/>
              <a:gd name="T21" fmla="*/ 111 h 834"/>
              <a:gd name="T22" fmla="*/ 300 w 1065"/>
              <a:gd name="T23" fmla="*/ 189 h 834"/>
              <a:gd name="T24" fmla="*/ 981 w 1065"/>
              <a:gd name="T25" fmla="*/ 111 h 834"/>
              <a:gd name="T26" fmla="*/ 493 w 1065"/>
              <a:gd name="T27" fmla="*/ 548 h 834"/>
              <a:gd name="T28" fmla="*/ 981 w 1065"/>
              <a:gd name="T29" fmla="*/ 570 h 834"/>
              <a:gd name="T30" fmla="*/ 501 w 1065"/>
              <a:gd name="T31" fmla="*/ 593 h 834"/>
              <a:gd name="T32" fmla="*/ 503 w 1065"/>
              <a:gd name="T33" fmla="*/ 664 h 834"/>
              <a:gd name="T34" fmla="*/ 607 w 1065"/>
              <a:gd name="T35" fmla="*/ 828 h 834"/>
              <a:gd name="T36" fmla="*/ 647 w 1065"/>
              <a:gd name="T37" fmla="*/ 664 h 834"/>
              <a:gd name="T38" fmla="*/ 839 w 1065"/>
              <a:gd name="T39" fmla="*/ 823 h 834"/>
              <a:gd name="T40" fmla="*/ 822 w 1065"/>
              <a:gd name="T41" fmla="*/ 664 h 834"/>
              <a:gd name="T42" fmla="*/ 1065 w 1065"/>
              <a:gd name="T43" fmla="*/ 593 h 834"/>
              <a:gd name="T44" fmla="*/ 1039 w 1065"/>
              <a:gd name="T45" fmla="*/ 111 h 834"/>
              <a:gd name="T46" fmla="*/ 223 w 1065"/>
              <a:gd name="T47" fmla="*/ 431 h 834"/>
              <a:gd name="T48" fmla="*/ 327 w 1065"/>
              <a:gd name="T49" fmla="*/ 328 h 834"/>
              <a:gd name="T50" fmla="*/ 120 w 1065"/>
              <a:gd name="T51" fmla="*/ 328 h 834"/>
              <a:gd name="T52" fmla="*/ 290 w 1065"/>
              <a:gd name="T53" fmla="*/ 453 h 834"/>
              <a:gd name="T54" fmla="*/ 251 w 1065"/>
              <a:gd name="T55" fmla="*/ 453 h 834"/>
              <a:gd name="T56" fmla="*/ 262 w 1065"/>
              <a:gd name="T57" fmla="*/ 472 h 834"/>
              <a:gd name="T58" fmla="*/ 273 w 1065"/>
              <a:gd name="T59" fmla="*/ 709 h 834"/>
              <a:gd name="T60" fmla="*/ 180 w 1065"/>
              <a:gd name="T61" fmla="*/ 709 h 834"/>
              <a:gd name="T62" fmla="*/ 191 w 1065"/>
              <a:gd name="T63" fmla="*/ 472 h 834"/>
              <a:gd name="T64" fmla="*/ 201 w 1065"/>
              <a:gd name="T65" fmla="*/ 453 h 834"/>
              <a:gd name="T66" fmla="*/ 0 w 1065"/>
              <a:gd name="T67" fmla="*/ 609 h 834"/>
              <a:gd name="T68" fmla="*/ 92 w 1065"/>
              <a:gd name="T69" fmla="*/ 834 h 834"/>
              <a:gd name="T70" fmla="*/ 124 w 1065"/>
              <a:gd name="T71" fmla="*/ 601 h 834"/>
              <a:gd name="T72" fmla="*/ 320 w 1065"/>
              <a:gd name="T73" fmla="*/ 834 h 834"/>
              <a:gd name="T74" fmla="*/ 352 w 1065"/>
              <a:gd name="T75" fmla="*/ 601 h 834"/>
              <a:gd name="T76" fmla="*/ 446 w 1065"/>
              <a:gd name="T77" fmla="*/ 834 h 834"/>
              <a:gd name="T78" fmla="*/ 290 w 1065"/>
              <a:gd name="T79" fmla="*/ 453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5" h="834">
                <a:moveTo>
                  <a:pt x="543" y="271"/>
                </a:moveTo>
                <a:lnTo>
                  <a:pt x="392" y="422"/>
                </a:lnTo>
                <a:cubicBezTo>
                  <a:pt x="408" y="431"/>
                  <a:pt x="422" y="442"/>
                  <a:pt x="434" y="454"/>
                </a:cubicBezTo>
                <a:lnTo>
                  <a:pt x="544" y="344"/>
                </a:lnTo>
                <a:lnTo>
                  <a:pt x="662" y="463"/>
                </a:lnTo>
                <a:lnTo>
                  <a:pt x="828" y="296"/>
                </a:lnTo>
                <a:lnTo>
                  <a:pt x="854" y="361"/>
                </a:lnTo>
                <a:lnTo>
                  <a:pt x="907" y="179"/>
                </a:lnTo>
                <a:lnTo>
                  <a:pt x="725" y="232"/>
                </a:lnTo>
                <a:lnTo>
                  <a:pt x="792" y="259"/>
                </a:lnTo>
                <a:lnTo>
                  <a:pt x="662" y="389"/>
                </a:lnTo>
                <a:lnTo>
                  <a:pt x="543" y="271"/>
                </a:lnTo>
                <a:close/>
                <a:moveTo>
                  <a:pt x="1065" y="111"/>
                </a:moveTo>
                <a:lnTo>
                  <a:pt x="1065" y="111"/>
                </a:lnTo>
                <a:lnTo>
                  <a:pt x="1065" y="44"/>
                </a:lnTo>
                <a:lnTo>
                  <a:pt x="647" y="44"/>
                </a:lnTo>
                <a:lnTo>
                  <a:pt x="647" y="0"/>
                </a:lnTo>
                <a:lnTo>
                  <a:pt x="607" y="0"/>
                </a:lnTo>
                <a:lnTo>
                  <a:pt x="607" y="44"/>
                </a:lnTo>
                <a:lnTo>
                  <a:pt x="214" y="44"/>
                </a:lnTo>
                <a:lnTo>
                  <a:pt x="214" y="111"/>
                </a:lnTo>
                <a:lnTo>
                  <a:pt x="243" y="111"/>
                </a:lnTo>
                <a:lnTo>
                  <a:pt x="243" y="170"/>
                </a:lnTo>
                <a:cubicBezTo>
                  <a:pt x="264" y="172"/>
                  <a:pt x="283" y="179"/>
                  <a:pt x="300" y="189"/>
                </a:cubicBezTo>
                <a:lnTo>
                  <a:pt x="300" y="111"/>
                </a:lnTo>
                <a:lnTo>
                  <a:pt x="981" y="111"/>
                </a:lnTo>
                <a:lnTo>
                  <a:pt x="981" y="548"/>
                </a:lnTo>
                <a:lnTo>
                  <a:pt x="493" y="548"/>
                </a:lnTo>
                <a:cubicBezTo>
                  <a:pt x="496" y="555"/>
                  <a:pt x="497" y="562"/>
                  <a:pt x="499" y="570"/>
                </a:cubicBezTo>
                <a:lnTo>
                  <a:pt x="981" y="570"/>
                </a:lnTo>
                <a:lnTo>
                  <a:pt x="981" y="593"/>
                </a:lnTo>
                <a:lnTo>
                  <a:pt x="501" y="593"/>
                </a:lnTo>
                <a:cubicBezTo>
                  <a:pt x="502" y="599"/>
                  <a:pt x="503" y="604"/>
                  <a:pt x="503" y="609"/>
                </a:cubicBezTo>
                <a:lnTo>
                  <a:pt x="503" y="664"/>
                </a:lnTo>
                <a:lnTo>
                  <a:pt x="607" y="664"/>
                </a:lnTo>
                <a:lnTo>
                  <a:pt x="607" y="828"/>
                </a:lnTo>
                <a:lnTo>
                  <a:pt x="647" y="828"/>
                </a:lnTo>
                <a:lnTo>
                  <a:pt x="647" y="664"/>
                </a:lnTo>
                <a:lnTo>
                  <a:pt x="779" y="664"/>
                </a:lnTo>
                <a:lnTo>
                  <a:pt x="839" y="823"/>
                </a:lnTo>
                <a:lnTo>
                  <a:pt x="878" y="813"/>
                </a:lnTo>
                <a:lnTo>
                  <a:pt x="822" y="664"/>
                </a:lnTo>
                <a:lnTo>
                  <a:pt x="1065" y="664"/>
                </a:lnTo>
                <a:lnTo>
                  <a:pt x="1065" y="593"/>
                </a:lnTo>
                <a:lnTo>
                  <a:pt x="1039" y="593"/>
                </a:lnTo>
                <a:lnTo>
                  <a:pt x="1039" y="111"/>
                </a:lnTo>
                <a:lnTo>
                  <a:pt x="1065" y="111"/>
                </a:lnTo>
                <a:close/>
                <a:moveTo>
                  <a:pt x="223" y="431"/>
                </a:moveTo>
                <a:lnTo>
                  <a:pt x="223" y="431"/>
                </a:lnTo>
                <a:cubicBezTo>
                  <a:pt x="280" y="431"/>
                  <a:pt x="327" y="385"/>
                  <a:pt x="327" y="328"/>
                </a:cubicBezTo>
                <a:cubicBezTo>
                  <a:pt x="327" y="271"/>
                  <a:pt x="280" y="224"/>
                  <a:pt x="223" y="224"/>
                </a:cubicBezTo>
                <a:cubicBezTo>
                  <a:pt x="166" y="224"/>
                  <a:pt x="120" y="271"/>
                  <a:pt x="120" y="328"/>
                </a:cubicBezTo>
                <a:cubicBezTo>
                  <a:pt x="120" y="385"/>
                  <a:pt x="166" y="431"/>
                  <a:pt x="223" y="431"/>
                </a:cubicBezTo>
                <a:close/>
                <a:moveTo>
                  <a:pt x="290" y="453"/>
                </a:moveTo>
                <a:lnTo>
                  <a:pt x="290" y="453"/>
                </a:lnTo>
                <a:lnTo>
                  <a:pt x="251" y="453"/>
                </a:lnTo>
                <a:lnTo>
                  <a:pt x="257" y="457"/>
                </a:lnTo>
                <a:cubicBezTo>
                  <a:pt x="262" y="460"/>
                  <a:pt x="264" y="467"/>
                  <a:pt x="262" y="472"/>
                </a:cubicBezTo>
                <a:lnTo>
                  <a:pt x="248" y="507"/>
                </a:lnTo>
                <a:lnTo>
                  <a:pt x="273" y="709"/>
                </a:lnTo>
                <a:lnTo>
                  <a:pt x="226" y="751"/>
                </a:lnTo>
                <a:lnTo>
                  <a:pt x="180" y="709"/>
                </a:lnTo>
                <a:lnTo>
                  <a:pt x="205" y="507"/>
                </a:lnTo>
                <a:lnTo>
                  <a:pt x="191" y="472"/>
                </a:lnTo>
                <a:cubicBezTo>
                  <a:pt x="188" y="467"/>
                  <a:pt x="191" y="460"/>
                  <a:pt x="195" y="457"/>
                </a:cubicBezTo>
                <a:lnTo>
                  <a:pt x="201" y="453"/>
                </a:lnTo>
                <a:lnTo>
                  <a:pt x="156" y="453"/>
                </a:lnTo>
                <a:cubicBezTo>
                  <a:pt x="70" y="453"/>
                  <a:pt x="0" y="523"/>
                  <a:pt x="0" y="609"/>
                </a:cubicBezTo>
                <a:lnTo>
                  <a:pt x="0" y="834"/>
                </a:lnTo>
                <a:lnTo>
                  <a:pt x="92" y="834"/>
                </a:lnTo>
                <a:lnTo>
                  <a:pt x="92" y="601"/>
                </a:lnTo>
                <a:lnTo>
                  <a:pt x="124" y="601"/>
                </a:lnTo>
                <a:lnTo>
                  <a:pt x="124" y="834"/>
                </a:lnTo>
                <a:lnTo>
                  <a:pt x="320" y="834"/>
                </a:lnTo>
                <a:lnTo>
                  <a:pt x="320" y="601"/>
                </a:lnTo>
                <a:lnTo>
                  <a:pt x="352" y="601"/>
                </a:lnTo>
                <a:lnTo>
                  <a:pt x="352" y="834"/>
                </a:lnTo>
                <a:lnTo>
                  <a:pt x="446" y="834"/>
                </a:lnTo>
                <a:lnTo>
                  <a:pt x="446" y="609"/>
                </a:lnTo>
                <a:cubicBezTo>
                  <a:pt x="446" y="523"/>
                  <a:pt x="376" y="453"/>
                  <a:pt x="290" y="453"/>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dirty="0">
              <a:solidFill>
                <a:schemeClr val="bg1"/>
              </a:solidFill>
            </a:endParaRPr>
          </a:p>
        </p:txBody>
      </p:sp>
      <p:sp>
        <p:nvSpPr>
          <p:cNvPr id="32" name="矩形 31"/>
          <p:cNvSpPr/>
          <p:nvPr/>
        </p:nvSpPr>
        <p:spPr>
          <a:xfrm>
            <a:off x="834502" y="1249346"/>
            <a:ext cx="10555548" cy="5340934"/>
          </a:xfrm>
          <a:prstGeom prst="rect">
            <a:avLst/>
          </a:prstGeom>
          <a:solidFill>
            <a:schemeClr val="bg1"/>
          </a:solidFill>
          <a:ln>
            <a:noFill/>
          </a:ln>
          <a:effectLst>
            <a:outerShdw blurRad="368300" dist="21590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a:extLst/>
          </p:cNvPr>
          <p:cNvSpPr txBox="1"/>
          <p:nvPr/>
        </p:nvSpPr>
        <p:spPr>
          <a:xfrm>
            <a:off x="5722179" y="4078766"/>
            <a:ext cx="408501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 altLang="zh-CN" sz="2400" dirty="0">
                <a:latin typeface="Arial" panose="020B0604020202020204" pitchFamily="34" charset="0"/>
                <a:cs typeface="Arial" panose="020B0604020202020204" pitchFamily="34" charset="0"/>
              </a:rPr>
              <a:t>Hook face:</a:t>
            </a:r>
            <a:r>
              <a:rPr lang="zh-CN" altLang="en-US" sz="2400" dirty="0">
                <a:latin typeface="Arial" panose="020B0604020202020204" pitchFamily="34" charset="0"/>
                <a:cs typeface="Arial" panose="020B0604020202020204" pitchFamily="34" charset="0"/>
              </a:rPr>
              <a:t>（</a:t>
            </a:r>
            <a:r>
              <a:rPr lang="en" altLang="zh-CN" sz="2400" dirty="0">
                <a:latin typeface="Arial" panose="020B0604020202020204" pitchFamily="34" charset="0"/>
                <a:cs typeface="Arial" panose="020B0604020202020204" pitchFamily="34" charset="0"/>
              </a:rPr>
              <a:t>Lens surface</a:t>
            </a:r>
            <a:r>
              <a:rPr lang="zh-CN" altLang="en-US" sz="2400" dirty="0">
                <a:latin typeface="Arial" panose="020B0604020202020204" pitchFamily="34" charset="0"/>
                <a:cs typeface="Arial" panose="020B0604020202020204" pitchFamily="34" charset="0"/>
              </a:rPr>
              <a:t>）</a:t>
            </a:r>
            <a:r>
              <a:rPr lang="en" altLang="zh-CN" sz="2400" dirty="0">
                <a:latin typeface="Arial" panose="020B0604020202020204" pitchFamily="34" charset="0"/>
                <a:cs typeface="Arial" panose="020B0604020202020204" pitchFamily="34" charset="0"/>
              </a:rPr>
              <a:t> </a:t>
            </a:r>
            <a:endParaRPr kumimoji="0" lang="zh-CN" altLang="en-US" sz="2100" b="0" i="0" u="none" strike="noStrike" cap="none" spc="0" normalizeH="0" baseline="0" dirty="0">
              <a:ln>
                <a:noFill/>
              </a:ln>
              <a:solidFill>
                <a:srgbClr val="000000"/>
              </a:solidFill>
              <a:effectLst/>
              <a:uFillTx/>
              <a:latin typeface="+mn-lt"/>
              <a:ea typeface="+mn-ea"/>
              <a:cs typeface="+mn-cs"/>
              <a:sym typeface="Helvetica Neue"/>
            </a:endParaRPr>
          </a:p>
        </p:txBody>
      </p:sp>
      <p:grpSp>
        <p:nvGrpSpPr>
          <p:cNvPr id="93" name="组合 92">
            <a:extLst/>
          </p:cNvPr>
          <p:cNvGrpSpPr/>
          <p:nvPr/>
        </p:nvGrpSpPr>
        <p:grpSpPr>
          <a:xfrm>
            <a:off x="1291657" y="1716537"/>
            <a:ext cx="2371020" cy="1391996"/>
            <a:chOff x="7227791" y="4230385"/>
            <a:chExt cx="2222831" cy="1304996"/>
          </a:xfrm>
        </p:grpSpPr>
        <p:sp>
          <p:nvSpPr>
            <p:cNvPr id="94" name="梯形 93">
              <a:extLst/>
            </p:cNvPr>
            <p:cNvSpPr/>
            <p:nvPr/>
          </p:nvSpPr>
          <p:spPr>
            <a:xfrm rot="13171383">
              <a:off x="7581784" y="4429912"/>
              <a:ext cx="1868838" cy="1105469"/>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240" dirty="0"/>
            </a:p>
          </p:txBody>
        </p:sp>
        <p:grpSp>
          <p:nvGrpSpPr>
            <p:cNvPr id="95" name="组合 94">
              <a:extLst/>
            </p:cNvPr>
            <p:cNvGrpSpPr/>
            <p:nvPr/>
          </p:nvGrpSpPr>
          <p:grpSpPr>
            <a:xfrm>
              <a:off x="7227791" y="4230385"/>
              <a:ext cx="1848873" cy="1126655"/>
              <a:chOff x="7227791" y="4230385"/>
              <a:chExt cx="1848873" cy="1126655"/>
            </a:xfrm>
          </p:grpSpPr>
          <p:cxnSp>
            <p:nvCxnSpPr>
              <p:cNvPr id="96" name="直线箭头连接符 31">
                <a:extLst/>
              </p:cNvPr>
              <p:cNvCxnSpPr>
                <a:cxnSpLocks/>
              </p:cNvCxnSpPr>
              <p:nvPr/>
            </p:nvCxnSpPr>
            <p:spPr>
              <a:xfrm flipH="1" flipV="1">
                <a:off x="7624550" y="4415051"/>
                <a:ext cx="864357" cy="50496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7" name="椭圆 96">
                <a:extLst/>
              </p:cNvPr>
              <p:cNvSpPr/>
              <p:nvPr/>
            </p:nvSpPr>
            <p:spPr>
              <a:xfrm>
                <a:off x="8415892" y="4858602"/>
                <a:ext cx="100311" cy="10918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240"/>
              </a:p>
            </p:txBody>
          </p:sp>
          <mc:AlternateContent xmlns:mc="http://schemas.openxmlformats.org/markup-compatibility/2006" xmlns:a14="http://schemas.microsoft.com/office/drawing/2010/main">
            <mc:Choice Requires="a14">
              <p:sp>
                <p:nvSpPr>
                  <p:cNvPr id="98" name="文本框 97">
                    <a:extLst/>
                  </p:cNvPr>
                  <p:cNvSpPr txBox="1"/>
                  <p:nvPr/>
                </p:nvSpPr>
                <p:spPr>
                  <a:xfrm>
                    <a:off x="7227791" y="4230385"/>
                    <a:ext cx="407684" cy="40972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bar>
                            <m:barPr>
                              <m:pos m:val="top"/>
                              <m:ctrlPr>
                                <a:rPr lang="zh-CN" altLang="zh-CN" sz="2240" i="1">
                                  <a:latin typeface="Cambria Math" panose="02040503050406030204" pitchFamily="18" charset="0"/>
                                </a:rPr>
                              </m:ctrlPr>
                            </m:barPr>
                            <m:e>
                              <m:r>
                                <a:rPr lang="en-US" altLang="zh-CN" sz="2240" i="1">
                                  <a:latin typeface="Cambria Math" panose="02040503050406030204" pitchFamily="18" charset="0"/>
                                </a:rPr>
                                <m:t>𝑛</m:t>
                              </m:r>
                            </m:e>
                          </m:bar>
                        </m:oMath>
                      </m:oMathPara>
                    </a14:m>
                    <a:endParaRPr kumimoji="1" lang="zh-CN" altLang="en-US" sz="2240" dirty="0"/>
                  </a:p>
                </p:txBody>
              </p:sp>
            </mc:Choice>
            <mc:Fallback xmlns="">
              <p:sp>
                <p:nvSpPr>
                  <p:cNvPr id="10" name="文本框 9">
                    <a:extLst>
                      <a:ext uri="{FF2B5EF4-FFF2-40B4-BE49-F238E27FC236}">
                        <a16:creationId xmlns:a16="http://schemas.microsoft.com/office/drawing/2014/main" id="{C774E798-4D15-42F3-B880-126EC951E4F0}"/>
                      </a:ext>
                    </a:extLst>
                  </p:cNvPr>
                  <p:cNvSpPr txBox="1">
                    <a:spLocks noRot="1" noChangeAspect="1" noMove="1" noResize="1" noEditPoints="1" noAdjustHandles="1" noChangeArrowheads="1" noChangeShapeType="1" noTextEdit="1"/>
                  </p:cNvSpPr>
                  <p:nvPr/>
                </p:nvSpPr>
                <p:spPr>
                  <a:xfrm>
                    <a:off x="7227791" y="4230385"/>
                    <a:ext cx="407684" cy="409728"/>
                  </a:xfrm>
                  <a:prstGeom prst="rect">
                    <a:avLst/>
                  </a:prstGeom>
                  <a:blipFill>
                    <a:blip r:embed="rId6"/>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9" name="文本框 98">
                    <a:extLst/>
                  </p:cNvPr>
                  <p:cNvSpPr txBox="1"/>
                  <p:nvPr/>
                </p:nvSpPr>
                <p:spPr>
                  <a:xfrm>
                    <a:off x="8565106" y="4947312"/>
                    <a:ext cx="511558" cy="40972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zh-CN" altLang="zh-CN" sz="2240" i="1">
                                  <a:latin typeface="Cambria Math" panose="02040503050406030204" pitchFamily="18" charset="0"/>
                                </a:rPr>
                              </m:ctrlPr>
                            </m:sSubPr>
                            <m:e>
                              <m:r>
                                <a:rPr lang="en-US" altLang="zh-CN" sz="2240" i="1">
                                  <a:latin typeface="Cambria Math" panose="02040503050406030204" pitchFamily="18" charset="0"/>
                                </a:rPr>
                                <m:t>𝑃</m:t>
                              </m:r>
                            </m:e>
                            <m:sub>
                              <m:r>
                                <a:rPr lang="en-US" altLang="zh-CN" sz="2240" i="1">
                                  <a:latin typeface="Cambria Math" panose="02040503050406030204" pitchFamily="18" charset="0"/>
                                </a:rPr>
                                <m:t>0</m:t>
                              </m:r>
                            </m:sub>
                          </m:sSub>
                        </m:oMath>
                      </m:oMathPara>
                    </a14:m>
                    <a:endParaRPr kumimoji="1" lang="zh-CN" altLang="en-US" sz="2240" dirty="0"/>
                  </a:p>
                </p:txBody>
              </p:sp>
            </mc:Choice>
            <mc:Fallback xmlns="">
              <p:sp>
                <p:nvSpPr>
                  <p:cNvPr id="11" name="文本框 10">
                    <a:extLst>
                      <a:ext uri="{FF2B5EF4-FFF2-40B4-BE49-F238E27FC236}">
                        <a16:creationId xmlns:a16="http://schemas.microsoft.com/office/drawing/2014/main" id="{E0106F78-71E7-430F-8662-8705FBCE9450}"/>
                      </a:ext>
                    </a:extLst>
                  </p:cNvPr>
                  <p:cNvSpPr txBox="1">
                    <a:spLocks noRot="1" noChangeAspect="1" noMove="1" noResize="1" noEditPoints="1" noAdjustHandles="1" noChangeArrowheads="1" noChangeShapeType="1" noTextEdit="1"/>
                  </p:cNvSpPr>
                  <p:nvPr/>
                </p:nvSpPr>
                <p:spPr>
                  <a:xfrm>
                    <a:off x="8565106" y="4947312"/>
                    <a:ext cx="511558" cy="409728"/>
                  </a:xfrm>
                  <a:prstGeom prst="rect">
                    <a:avLst/>
                  </a:prstGeom>
                  <a:blipFill>
                    <a:blip r:embed="rId7"/>
                    <a:stretch>
                      <a:fillRect b="-4225"/>
                    </a:stretch>
                  </a:blipFill>
                </p:spPr>
                <p:txBody>
                  <a:bodyPr/>
                  <a:lstStyle/>
                  <a:p>
                    <a:r>
                      <a:rPr lang="zh-CN" altLang="en-US">
                        <a:noFill/>
                      </a:rPr>
                      <a:t> </a:t>
                    </a:r>
                  </a:p>
                </p:txBody>
              </p:sp>
            </mc:Fallback>
          </mc:AlternateContent>
        </p:grpSp>
      </p:grpSp>
      <p:grpSp>
        <p:nvGrpSpPr>
          <p:cNvPr id="100" name="组合 99">
            <a:extLst/>
          </p:cNvPr>
          <p:cNvGrpSpPr/>
          <p:nvPr/>
        </p:nvGrpSpPr>
        <p:grpSpPr>
          <a:xfrm>
            <a:off x="1458460" y="3633793"/>
            <a:ext cx="2109833" cy="1120351"/>
            <a:chOff x="2048122" y="4415051"/>
            <a:chExt cx="1977968" cy="1050329"/>
          </a:xfrm>
        </p:grpSpPr>
        <p:cxnSp>
          <p:nvCxnSpPr>
            <p:cNvPr id="101" name="直线箭头连接符 8">
              <a:extLst/>
            </p:cNvPr>
            <p:cNvCxnSpPr/>
            <p:nvPr/>
          </p:nvCxnSpPr>
          <p:spPr>
            <a:xfrm flipV="1">
              <a:off x="2497540" y="4667534"/>
              <a:ext cx="1528550" cy="5049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2" name="文本框 101">
                  <a:extLst/>
                </p:cNvPr>
                <p:cNvSpPr txBox="1"/>
                <p:nvPr/>
              </p:nvSpPr>
              <p:spPr>
                <a:xfrm>
                  <a:off x="3495351" y="4415051"/>
                  <a:ext cx="472124" cy="40972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zh-CN" altLang="zh-CN" sz="2240" i="1">
                                <a:latin typeface="Cambria Math" panose="02040503050406030204" pitchFamily="18" charset="0"/>
                              </a:rPr>
                            </m:ctrlPr>
                          </m:sSubPr>
                          <m:e>
                            <m:r>
                              <a:rPr lang="en-US" altLang="zh-CN" sz="2240" i="1">
                                <a:latin typeface="Cambria Math" panose="02040503050406030204" pitchFamily="18" charset="0"/>
                              </a:rPr>
                              <m:t>𝑡</m:t>
                            </m:r>
                          </m:e>
                          <m:sub>
                            <m:r>
                              <a:rPr lang="en-US" altLang="zh-CN" sz="2240" i="1">
                                <a:latin typeface="Cambria Math" panose="02040503050406030204" pitchFamily="18" charset="0"/>
                              </a:rPr>
                              <m:t>𝑟</m:t>
                            </m:r>
                          </m:sub>
                        </m:sSub>
                      </m:oMath>
                    </m:oMathPara>
                  </a14:m>
                  <a:endParaRPr kumimoji="1" lang="zh-CN" altLang="en-US" sz="2240" dirty="0"/>
                </a:p>
              </p:txBody>
            </p:sp>
          </mc:Choice>
          <mc:Fallback xmlns="">
            <p:sp>
              <p:nvSpPr>
                <p:cNvPr id="14" name="文本框 13">
                  <a:extLst>
                    <a:ext uri="{FF2B5EF4-FFF2-40B4-BE49-F238E27FC236}">
                      <a16:creationId xmlns:a16="http://schemas.microsoft.com/office/drawing/2014/main" id="{1E70807C-AFC2-455B-8197-B0772ED442AC}"/>
                    </a:ext>
                  </a:extLst>
                </p:cNvPr>
                <p:cNvSpPr txBox="1">
                  <a:spLocks noRot="1" noChangeAspect="1" noMove="1" noResize="1" noEditPoints="1" noAdjustHandles="1" noChangeArrowheads="1" noChangeShapeType="1" noTextEdit="1"/>
                </p:cNvSpPr>
                <p:nvPr/>
              </p:nvSpPr>
              <p:spPr>
                <a:xfrm>
                  <a:off x="3495351" y="4415051"/>
                  <a:ext cx="472124" cy="409728"/>
                </a:xfrm>
                <a:prstGeom prst="rect">
                  <a:avLst/>
                </a:prstGeom>
                <a:blipFill>
                  <a:blip r:embed="rId8"/>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3" name="文本框 102">
                  <a:extLst/>
                </p:cNvPr>
                <p:cNvSpPr txBox="1"/>
                <p:nvPr/>
              </p:nvSpPr>
              <p:spPr>
                <a:xfrm>
                  <a:off x="2048122" y="5055652"/>
                  <a:ext cx="483606" cy="40972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zh-CN" altLang="zh-CN" sz="2240" i="1">
                                <a:latin typeface="Cambria Math" panose="02040503050406030204" pitchFamily="18" charset="0"/>
                              </a:rPr>
                            </m:ctrlPr>
                          </m:sSubPr>
                          <m:e>
                            <m:r>
                              <a:rPr lang="en-US" altLang="zh-CN" sz="2240" i="1">
                                <a:latin typeface="Cambria Math" panose="02040503050406030204" pitchFamily="18" charset="0"/>
                              </a:rPr>
                              <m:t>𝑃</m:t>
                            </m:r>
                          </m:e>
                          <m:sub>
                            <m:r>
                              <a:rPr lang="en-US" altLang="zh-CN" sz="2240" i="1">
                                <a:latin typeface="Cambria Math" panose="02040503050406030204" pitchFamily="18" charset="0"/>
                              </a:rPr>
                              <m:t>𝑟</m:t>
                            </m:r>
                          </m:sub>
                        </m:sSub>
                      </m:oMath>
                    </m:oMathPara>
                  </a14:m>
                  <a:endParaRPr kumimoji="1" lang="zh-CN" altLang="en-US" sz="2240" dirty="0"/>
                </a:p>
              </p:txBody>
            </p:sp>
          </mc:Choice>
          <mc:Fallback xmlns="">
            <p:sp>
              <p:nvSpPr>
                <p:cNvPr id="15" name="文本框 14">
                  <a:extLst>
                    <a:ext uri="{FF2B5EF4-FFF2-40B4-BE49-F238E27FC236}">
                      <a16:creationId xmlns:a16="http://schemas.microsoft.com/office/drawing/2014/main" id="{C6B3DA33-9E8F-4864-869E-FB6EE06C5AE3}"/>
                    </a:ext>
                  </a:extLst>
                </p:cNvPr>
                <p:cNvSpPr txBox="1">
                  <a:spLocks noRot="1" noChangeAspect="1" noMove="1" noResize="1" noEditPoints="1" noAdjustHandles="1" noChangeArrowheads="1" noChangeShapeType="1" noTextEdit="1"/>
                </p:cNvSpPr>
                <p:nvPr/>
              </p:nvSpPr>
              <p:spPr>
                <a:xfrm>
                  <a:off x="2048122" y="5055652"/>
                  <a:ext cx="483606" cy="409728"/>
                </a:xfrm>
                <a:prstGeom prst="rect">
                  <a:avLst/>
                </a:prstGeom>
                <a:blipFill>
                  <a:blip r:embed="rId9"/>
                  <a:stretch>
                    <a:fillRect/>
                  </a:stretch>
                </a:blipFill>
              </p:spPr>
              <p:txBody>
                <a:bodyPr/>
                <a:lstStyle/>
                <a:p>
                  <a:r>
                    <a:rPr lang="zh-CN" altLang="en-US">
                      <a:noFill/>
                    </a:rPr>
                    <a:t> </a:t>
                  </a:r>
                </a:p>
              </p:txBody>
            </p:sp>
          </mc:Fallback>
        </mc:AlternateContent>
        <p:sp>
          <p:nvSpPr>
            <p:cNvPr id="104" name="椭圆 103">
              <a:extLst/>
            </p:cNvPr>
            <p:cNvSpPr/>
            <p:nvPr/>
          </p:nvSpPr>
          <p:spPr>
            <a:xfrm>
              <a:off x="2454096" y="5116221"/>
              <a:ext cx="100310" cy="10918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240"/>
            </a:p>
          </p:txBody>
        </p:sp>
      </p:grpSp>
      <p:grpSp>
        <p:nvGrpSpPr>
          <p:cNvPr id="105" name="组合 104">
            <a:extLst/>
          </p:cNvPr>
          <p:cNvGrpSpPr/>
          <p:nvPr/>
        </p:nvGrpSpPr>
        <p:grpSpPr>
          <a:xfrm>
            <a:off x="2422100" y="4608052"/>
            <a:ext cx="1484877" cy="1468516"/>
            <a:chOff x="6264322" y="5283373"/>
            <a:chExt cx="1392072" cy="1376734"/>
          </a:xfrm>
        </p:grpSpPr>
        <p:sp>
          <p:nvSpPr>
            <p:cNvPr id="106" name="椭圆 105">
              <a:extLst/>
            </p:cNvPr>
            <p:cNvSpPr/>
            <p:nvPr/>
          </p:nvSpPr>
          <p:spPr>
            <a:xfrm rot="2078868">
              <a:off x="6264322" y="5283373"/>
              <a:ext cx="1392072" cy="137673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240"/>
            </a:p>
          </p:txBody>
        </p:sp>
        <p:cxnSp>
          <p:nvCxnSpPr>
            <p:cNvPr id="107" name="直线箭头连接符 10">
              <a:extLst/>
            </p:cNvPr>
            <p:cNvCxnSpPr>
              <a:cxnSpLocks/>
            </p:cNvCxnSpPr>
            <p:nvPr/>
          </p:nvCxnSpPr>
          <p:spPr>
            <a:xfrm flipV="1">
              <a:off x="6960358" y="5283373"/>
              <a:ext cx="212495" cy="67778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8" name="椭圆 107">
              <a:extLst/>
            </p:cNvPr>
            <p:cNvSpPr/>
            <p:nvPr/>
          </p:nvSpPr>
          <p:spPr>
            <a:xfrm>
              <a:off x="6919413" y="5909482"/>
              <a:ext cx="95353" cy="103357"/>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240"/>
            </a:p>
          </p:txBody>
        </p:sp>
        <mc:AlternateContent xmlns:mc="http://schemas.openxmlformats.org/markup-compatibility/2006" xmlns:a14="http://schemas.microsoft.com/office/drawing/2010/main">
          <mc:Choice Requires="a14">
            <p:sp>
              <p:nvSpPr>
                <p:cNvPr id="109" name="文本框 108">
                  <a:extLst/>
                </p:cNvPr>
                <p:cNvSpPr txBox="1"/>
                <p:nvPr/>
              </p:nvSpPr>
              <p:spPr>
                <a:xfrm>
                  <a:off x="6646446" y="5854468"/>
                  <a:ext cx="380032" cy="40972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sz="2240" i="1">
                            <a:latin typeface="Cambria Math" panose="02040503050406030204" pitchFamily="18" charset="0"/>
                          </a:rPr>
                          <m:t>𝑐</m:t>
                        </m:r>
                      </m:oMath>
                    </m:oMathPara>
                  </a14:m>
                  <a:endParaRPr kumimoji="1" lang="zh-CN" altLang="en-US" sz="2240" dirty="0"/>
                </a:p>
              </p:txBody>
            </p:sp>
          </mc:Choice>
          <mc:Fallback xmlns="">
            <p:sp>
              <p:nvSpPr>
                <p:cNvPr id="14" name="文本框 13">
                  <a:extLst>
                    <a:ext uri="{FF2B5EF4-FFF2-40B4-BE49-F238E27FC236}">
                      <a16:creationId xmlns:a16="http://schemas.microsoft.com/office/drawing/2014/main" id="{97EF9A44-DEC2-4A36-A51B-ED68E9F4EC20}"/>
                    </a:ext>
                  </a:extLst>
                </p:cNvPr>
                <p:cNvSpPr txBox="1">
                  <a:spLocks noRot="1" noChangeAspect="1" noMove="1" noResize="1" noEditPoints="1" noAdjustHandles="1" noChangeArrowheads="1" noChangeShapeType="1" noTextEdit="1"/>
                </p:cNvSpPr>
                <p:nvPr/>
              </p:nvSpPr>
              <p:spPr>
                <a:xfrm>
                  <a:off x="6646446" y="5854468"/>
                  <a:ext cx="380032" cy="409728"/>
                </a:xfrm>
                <a:prstGeom prst="rect">
                  <a:avLst/>
                </a:prstGeom>
                <a:blipFill>
                  <a:blip r:embed="rId10"/>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0" name="文本框 109">
                  <a:extLst/>
                </p:cNvPr>
                <p:cNvSpPr txBox="1"/>
                <p:nvPr/>
              </p:nvSpPr>
              <p:spPr>
                <a:xfrm>
                  <a:off x="7106231" y="5433002"/>
                  <a:ext cx="381895" cy="40972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sz="2240" i="1">
                            <a:latin typeface="Cambria Math" panose="02040503050406030204" pitchFamily="18" charset="0"/>
                          </a:rPr>
                          <m:t>𝑟</m:t>
                        </m:r>
                      </m:oMath>
                    </m:oMathPara>
                  </a14:m>
                  <a:endParaRPr kumimoji="1" lang="zh-CN" altLang="en-US" sz="2240" dirty="0"/>
                </a:p>
              </p:txBody>
            </p:sp>
          </mc:Choice>
          <mc:Fallback xmlns="">
            <p:sp>
              <p:nvSpPr>
                <p:cNvPr id="15" name="文本框 14">
                  <a:extLst>
                    <a:ext uri="{FF2B5EF4-FFF2-40B4-BE49-F238E27FC236}">
                      <a16:creationId xmlns:a16="http://schemas.microsoft.com/office/drawing/2014/main" id="{52BF5576-0797-45D8-9697-E467F5A6B238}"/>
                    </a:ext>
                  </a:extLst>
                </p:cNvPr>
                <p:cNvSpPr txBox="1">
                  <a:spLocks noRot="1" noChangeAspect="1" noMove="1" noResize="1" noEditPoints="1" noAdjustHandles="1" noChangeArrowheads="1" noChangeShapeType="1" noTextEdit="1"/>
                </p:cNvSpPr>
                <p:nvPr/>
              </p:nvSpPr>
              <p:spPr>
                <a:xfrm>
                  <a:off x="7106231" y="5433002"/>
                  <a:ext cx="381895" cy="409728"/>
                </a:xfrm>
                <a:prstGeom prst="rect">
                  <a:avLst/>
                </a:prstGeom>
                <a:blipFill>
                  <a:blip r:embed="rId11"/>
                  <a:stretch>
                    <a:fillRect/>
                  </a:stretch>
                </a:blipFill>
              </p:spPr>
              <p:txBody>
                <a:bodyPr/>
                <a:lstStyle/>
                <a:p>
                  <a:r>
                    <a:rPr lang="zh-CN" altLang="en-US">
                      <a:noFill/>
                    </a:rPr>
                    <a:t> </a:t>
                  </a:r>
                </a:p>
              </p:txBody>
            </p:sp>
          </mc:Fallback>
        </mc:AlternateContent>
      </p:grpSp>
      <p:sp>
        <p:nvSpPr>
          <p:cNvPr id="111" name="文本框 110">
            <a:extLst/>
          </p:cNvPr>
          <p:cNvSpPr txBox="1"/>
          <p:nvPr/>
        </p:nvSpPr>
        <p:spPr>
          <a:xfrm>
            <a:off x="5634596" y="1496747"/>
            <a:ext cx="334704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1" lang="en-US" altLang="zh-CN" sz="2400" dirty="0">
                <a:latin typeface="Arial" panose="020B0604020202020204" pitchFamily="34" charset="0"/>
                <a:cs typeface="Arial" panose="020B0604020202020204" pitchFamily="34" charset="0"/>
              </a:rPr>
              <a:t>Plane:</a:t>
            </a:r>
            <a:r>
              <a:rPr kumimoji="1" lang="zh-CN" altLang="en-US" sz="2400" dirty="0">
                <a:latin typeface="Arial" panose="020B0604020202020204" pitchFamily="34" charset="0"/>
                <a:cs typeface="Arial" panose="020B0604020202020204" pitchFamily="34" charset="0"/>
              </a:rPr>
              <a:t>（</a:t>
            </a:r>
            <a:r>
              <a:rPr kumimoji="1" lang="en-US" altLang="zh-CN" sz="2400" dirty="0">
                <a:latin typeface="Arial" panose="020B0604020202020204" pitchFamily="34" charset="0"/>
                <a:cs typeface="Arial" panose="020B0604020202020204" pitchFamily="34" charset="0"/>
              </a:rPr>
              <a:t>Both aperture and CCD screen</a:t>
            </a:r>
            <a:r>
              <a:rPr kumimoji="1" lang="zh-CN" altLang="en-US" sz="2400" dirty="0">
                <a:latin typeface="Arial" panose="020B0604020202020204" pitchFamily="34" charset="0"/>
                <a:cs typeface="Arial" panose="020B0604020202020204" pitchFamily="34" charset="0"/>
              </a:rPr>
              <a:t>）</a:t>
            </a:r>
            <a:endParaRPr kumimoji="0" lang="zh-CN" altLang="en-US" sz="2100" b="0" i="0" u="none" strike="noStrike" cap="none" spc="0" normalizeH="0" baseline="0" dirty="0">
              <a:ln>
                <a:noFill/>
              </a:ln>
              <a:solidFill>
                <a:srgbClr val="000000"/>
              </a:solidFill>
              <a:effectLst/>
              <a:uFillTx/>
              <a:latin typeface="+mn-lt"/>
              <a:ea typeface="+mn-ea"/>
              <a:cs typeface="+mn-cs"/>
              <a:sym typeface="Helvetica Neue"/>
            </a:endParaRPr>
          </a:p>
        </p:txBody>
      </p:sp>
      <p:pic>
        <p:nvPicPr>
          <p:cNvPr id="112" name="图片 111">
            <a:extLst/>
          </p:cNvPr>
          <p:cNvPicPr>
            <a:picLocks noChangeAspect="1"/>
          </p:cNvPicPr>
          <p:nvPr/>
        </p:nvPicPr>
        <p:blipFill rotWithShape="1">
          <a:blip r:embed="rId12"/>
          <a:srcRect l="23066"/>
          <a:stretch/>
        </p:blipFill>
        <p:spPr>
          <a:xfrm>
            <a:off x="5776052" y="4477309"/>
            <a:ext cx="2480017" cy="2072299"/>
          </a:xfrm>
          <a:prstGeom prst="rect">
            <a:avLst/>
          </a:prstGeom>
        </p:spPr>
      </p:pic>
      <p:grpSp>
        <p:nvGrpSpPr>
          <p:cNvPr id="113" name="组合 112">
            <a:extLst/>
          </p:cNvPr>
          <p:cNvGrpSpPr/>
          <p:nvPr/>
        </p:nvGrpSpPr>
        <p:grpSpPr>
          <a:xfrm>
            <a:off x="5641953" y="2395672"/>
            <a:ext cx="3686486" cy="1583588"/>
            <a:chOff x="7790582" y="1524180"/>
            <a:chExt cx="3947325" cy="1708097"/>
          </a:xfrm>
        </p:grpSpPr>
        <p:grpSp>
          <p:nvGrpSpPr>
            <p:cNvPr id="114" name="组合 113">
              <a:extLst/>
            </p:cNvPr>
            <p:cNvGrpSpPr/>
            <p:nvPr/>
          </p:nvGrpSpPr>
          <p:grpSpPr>
            <a:xfrm>
              <a:off x="9940950" y="1524180"/>
              <a:ext cx="1796957" cy="1708097"/>
              <a:chOff x="7299275" y="4105846"/>
              <a:chExt cx="1796957" cy="1708097"/>
            </a:xfrm>
          </p:grpSpPr>
          <p:sp>
            <p:nvSpPr>
              <p:cNvPr id="118" name="圆角矩形 117">
                <a:extLst/>
              </p:cNvPr>
              <p:cNvSpPr/>
              <p:nvPr/>
            </p:nvSpPr>
            <p:spPr>
              <a:xfrm>
                <a:off x="7315201" y="4121624"/>
                <a:ext cx="1745330" cy="16786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240"/>
              </a:p>
            </p:txBody>
          </p:sp>
          <p:cxnSp>
            <p:nvCxnSpPr>
              <p:cNvPr id="119" name="直线连接符 30">
                <a:extLst/>
              </p:cNvPr>
              <p:cNvCxnSpPr>
                <a:cxnSpLocks/>
              </p:cNvCxnSpPr>
              <p:nvPr/>
            </p:nvCxnSpPr>
            <p:spPr>
              <a:xfrm>
                <a:off x="7330432" y="4270486"/>
                <a:ext cx="174532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直线连接符 31">
                <a:extLst/>
              </p:cNvPr>
              <p:cNvCxnSpPr>
                <a:cxnSpLocks/>
              </p:cNvCxnSpPr>
              <p:nvPr/>
            </p:nvCxnSpPr>
            <p:spPr>
              <a:xfrm>
                <a:off x="7315200" y="4440242"/>
                <a:ext cx="177420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线连接符 32">
                <a:extLst/>
              </p:cNvPr>
              <p:cNvCxnSpPr>
                <a:cxnSpLocks/>
              </p:cNvCxnSpPr>
              <p:nvPr/>
            </p:nvCxnSpPr>
            <p:spPr>
              <a:xfrm>
                <a:off x="7317472" y="4592642"/>
                <a:ext cx="177420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线连接符 33">
                <a:extLst/>
              </p:cNvPr>
              <p:cNvCxnSpPr>
                <a:cxnSpLocks/>
              </p:cNvCxnSpPr>
              <p:nvPr/>
            </p:nvCxnSpPr>
            <p:spPr>
              <a:xfrm>
                <a:off x="7319747" y="4745042"/>
                <a:ext cx="177420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线连接符 34">
                <a:extLst/>
              </p:cNvPr>
              <p:cNvCxnSpPr>
                <a:cxnSpLocks/>
              </p:cNvCxnSpPr>
              <p:nvPr/>
            </p:nvCxnSpPr>
            <p:spPr>
              <a:xfrm>
                <a:off x="7322023" y="4897442"/>
                <a:ext cx="177420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4" name="直线连接符 35">
                <a:extLst/>
              </p:cNvPr>
              <p:cNvCxnSpPr>
                <a:cxnSpLocks/>
              </p:cNvCxnSpPr>
              <p:nvPr/>
            </p:nvCxnSpPr>
            <p:spPr>
              <a:xfrm>
                <a:off x="7310647" y="5049842"/>
                <a:ext cx="177420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直线连接符 36">
                <a:extLst/>
              </p:cNvPr>
              <p:cNvCxnSpPr>
                <a:cxnSpLocks/>
              </p:cNvCxnSpPr>
              <p:nvPr/>
            </p:nvCxnSpPr>
            <p:spPr>
              <a:xfrm>
                <a:off x="7299275" y="5202242"/>
                <a:ext cx="177420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直线连接符 37">
                <a:extLst/>
              </p:cNvPr>
              <p:cNvCxnSpPr>
                <a:cxnSpLocks/>
              </p:cNvCxnSpPr>
              <p:nvPr/>
            </p:nvCxnSpPr>
            <p:spPr>
              <a:xfrm>
                <a:off x="7315196" y="5354642"/>
                <a:ext cx="177420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线连接符 38">
                <a:extLst/>
              </p:cNvPr>
              <p:cNvCxnSpPr>
                <a:cxnSpLocks/>
              </p:cNvCxnSpPr>
              <p:nvPr/>
            </p:nvCxnSpPr>
            <p:spPr>
              <a:xfrm>
                <a:off x="7317468" y="5507042"/>
                <a:ext cx="177420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线连接符 39">
                <a:extLst/>
              </p:cNvPr>
              <p:cNvCxnSpPr>
                <a:cxnSpLocks/>
              </p:cNvCxnSpPr>
              <p:nvPr/>
            </p:nvCxnSpPr>
            <p:spPr>
              <a:xfrm>
                <a:off x="7330432" y="5659442"/>
                <a:ext cx="17300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直线连接符 40">
                <a:extLst/>
              </p:cNvPr>
              <p:cNvCxnSpPr>
                <a:cxnSpLocks/>
              </p:cNvCxnSpPr>
              <p:nvPr/>
            </p:nvCxnSpPr>
            <p:spPr>
              <a:xfrm>
                <a:off x="7482831" y="4121624"/>
                <a:ext cx="0" cy="16650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直线连接符 41">
                <a:extLst/>
              </p:cNvPr>
              <p:cNvCxnSpPr>
                <a:cxnSpLocks/>
              </p:cNvCxnSpPr>
              <p:nvPr/>
            </p:nvCxnSpPr>
            <p:spPr>
              <a:xfrm>
                <a:off x="7662527" y="4123896"/>
                <a:ext cx="0" cy="16786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直线连接符 42">
                <a:extLst/>
              </p:cNvPr>
              <p:cNvCxnSpPr>
                <a:cxnSpLocks/>
              </p:cNvCxnSpPr>
              <p:nvPr/>
            </p:nvCxnSpPr>
            <p:spPr>
              <a:xfrm>
                <a:off x="7814927" y="4126171"/>
                <a:ext cx="0" cy="16786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2" name="直线连接符 43">
                <a:extLst/>
              </p:cNvPr>
              <p:cNvCxnSpPr>
                <a:cxnSpLocks/>
              </p:cNvCxnSpPr>
              <p:nvPr/>
            </p:nvCxnSpPr>
            <p:spPr>
              <a:xfrm>
                <a:off x="7959997" y="4105846"/>
                <a:ext cx="0" cy="16786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直线连接符 44">
                <a:extLst/>
              </p:cNvPr>
              <p:cNvCxnSpPr>
                <a:cxnSpLocks/>
              </p:cNvCxnSpPr>
              <p:nvPr/>
            </p:nvCxnSpPr>
            <p:spPr>
              <a:xfrm>
                <a:off x="8119727" y="4117072"/>
                <a:ext cx="0" cy="16786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线连接符 45">
                <a:extLst/>
              </p:cNvPr>
              <p:cNvCxnSpPr>
                <a:cxnSpLocks/>
              </p:cNvCxnSpPr>
              <p:nvPr/>
            </p:nvCxnSpPr>
            <p:spPr>
              <a:xfrm>
                <a:off x="8272127" y="4119345"/>
                <a:ext cx="0" cy="16786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5" name="直线连接符 46">
                <a:extLst/>
              </p:cNvPr>
              <p:cNvCxnSpPr>
                <a:cxnSpLocks/>
              </p:cNvCxnSpPr>
              <p:nvPr/>
            </p:nvCxnSpPr>
            <p:spPr>
              <a:xfrm>
                <a:off x="8424527" y="4135268"/>
                <a:ext cx="0" cy="16786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直线连接符 47">
                <a:extLst/>
              </p:cNvPr>
              <p:cNvCxnSpPr>
                <a:cxnSpLocks/>
              </p:cNvCxnSpPr>
              <p:nvPr/>
            </p:nvCxnSpPr>
            <p:spPr>
              <a:xfrm>
                <a:off x="8576927" y="4123896"/>
                <a:ext cx="0" cy="16786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直线连接符 48">
                <a:extLst/>
              </p:cNvPr>
              <p:cNvCxnSpPr>
                <a:cxnSpLocks/>
              </p:cNvCxnSpPr>
              <p:nvPr/>
            </p:nvCxnSpPr>
            <p:spPr>
              <a:xfrm>
                <a:off x="8729327" y="4126168"/>
                <a:ext cx="0" cy="16786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直线连接符 49">
                <a:extLst/>
              </p:cNvPr>
              <p:cNvCxnSpPr>
                <a:cxnSpLocks/>
              </p:cNvCxnSpPr>
              <p:nvPr/>
            </p:nvCxnSpPr>
            <p:spPr>
              <a:xfrm>
                <a:off x="8881727" y="4114800"/>
                <a:ext cx="0" cy="16786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15" name="组合 114">
              <a:extLst/>
            </p:cNvPr>
            <p:cNvGrpSpPr/>
            <p:nvPr/>
          </p:nvGrpSpPr>
          <p:grpSpPr>
            <a:xfrm rot="19099207">
              <a:off x="7790582" y="1637659"/>
              <a:ext cx="1678675" cy="1566319"/>
              <a:chOff x="8469120" y="3191655"/>
              <a:chExt cx="1678675" cy="1566319"/>
            </a:xfrm>
          </p:grpSpPr>
          <p:sp>
            <p:nvSpPr>
              <p:cNvPr id="116" name="圆角矩形 115">
                <a:extLst/>
              </p:cNvPr>
              <p:cNvSpPr/>
              <p:nvPr/>
            </p:nvSpPr>
            <p:spPr>
              <a:xfrm rot="2489494">
                <a:off x="8469120" y="3191655"/>
                <a:ext cx="1678675" cy="1566319"/>
              </a:xfrm>
              <a:prstGeom prst="roundRect">
                <a:avLst/>
              </a:prstGeom>
              <a:solidFill>
                <a:schemeClr val="tx1"/>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240" dirty="0"/>
              </a:p>
            </p:txBody>
          </p:sp>
          <p:sp>
            <p:nvSpPr>
              <p:cNvPr id="117" name="椭圆 116">
                <a:extLst/>
              </p:cNvPr>
              <p:cNvSpPr/>
              <p:nvPr/>
            </p:nvSpPr>
            <p:spPr>
              <a:xfrm>
                <a:off x="9046011" y="3717670"/>
                <a:ext cx="513530" cy="496044"/>
              </a:xfrm>
              <a:prstGeom prst="ellipse">
                <a:avLst/>
              </a:prstGeom>
              <a:solidFill>
                <a:schemeClr val="bg1"/>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240" dirty="0"/>
              </a:p>
            </p:txBody>
          </p:sp>
        </p:grpSp>
      </p:grpSp>
      <p:sp>
        <p:nvSpPr>
          <p:cNvPr id="7" name="灯片编号占位符 6"/>
          <p:cNvSpPr>
            <a:spLocks noGrp="1"/>
          </p:cNvSpPr>
          <p:nvPr>
            <p:ph type="sldNum" sz="quarter" idx="12"/>
          </p:nvPr>
        </p:nvSpPr>
        <p:spPr>
          <a:xfrm>
            <a:off x="9443284" y="6479225"/>
            <a:ext cx="2743200" cy="365125"/>
          </a:xfrm>
        </p:spPr>
        <p:txBody>
          <a:bodyPr/>
          <a:lstStyle/>
          <a:p>
            <a:fld id="{B68E90E9-AED2-4792-9068-CF108C6FFA54}" type="slidenum">
              <a:rPr lang="zh-CN" altLang="en-US" smtClean="0"/>
              <a:t>10</a:t>
            </a:fld>
            <a:r>
              <a:rPr lang="en-US" altLang="zh-CN" dirty="0"/>
              <a:t>/25</a:t>
            </a:r>
            <a:endParaRPr lang="zh-CN" altLang="en-US" dirty="0"/>
          </a:p>
        </p:txBody>
      </p:sp>
    </p:spTree>
    <p:extLst>
      <p:ext uri="{BB962C8B-B14F-4D97-AF65-F5344CB8AC3E}">
        <p14:creationId xmlns:p14="http://schemas.microsoft.com/office/powerpoint/2010/main" val="3518600686"/>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grpSp>
        <p:nvGrpSpPr>
          <p:cNvPr id="2" name="组合 1"/>
          <p:cNvGrpSpPr/>
          <p:nvPr/>
        </p:nvGrpSpPr>
        <p:grpSpPr>
          <a:xfrm flipH="1">
            <a:off x="-40966" y="-1937867"/>
            <a:ext cx="1811175" cy="6317474"/>
            <a:chOff x="10106763" y="540526"/>
            <a:chExt cx="1860746" cy="6317474"/>
          </a:xfrm>
        </p:grpSpPr>
        <p:pic>
          <p:nvPicPr>
            <p:cNvPr id="33" name="图片 3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flipV="1">
              <a:off x="7878399" y="2768890"/>
              <a:ext cx="6317474" cy="1860746"/>
            </a:xfrm>
            <a:prstGeom prst="rect">
              <a:avLst/>
            </a:prstGeom>
          </p:spPr>
        </p:pic>
        <p:pic>
          <p:nvPicPr>
            <p:cNvPr id="34" name="图片 33"/>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0513029" y="2524685"/>
              <a:ext cx="1293942" cy="3986813"/>
            </a:xfrm>
            <a:prstGeom prst="rect">
              <a:avLst/>
            </a:prstGeom>
          </p:spPr>
        </p:pic>
      </p:grpSp>
      <p:sp>
        <p:nvSpPr>
          <p:cNvPr id="31" name="矩形 30"/>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68" name="矩形 67"/>
          <p:cNvSpPr/>
          <p:nvPr/>
        </p:nvSpPr>
        <p:spPr>
          <a:xfrm>
            <a:off x="745724" y="1632929"/>
            <a:ext cx="10813002" cy="4397412"/>
          </a:xfrm>
          <a:prstGeom prst="rect">
            <a:avLst/>
          </a:prstGeom>
          <a:solidFill>
            <a:schemeClr val="bg1"/>
          </a:solidFill>
          <a:ln>
            <a:noFill/>
          </a:ln>
          <a:effectLst>
            <a:outerShdw blurRad="368300" dist="21590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9" name="officeArt object">
            <a:extLst/>
          </p:cNvPr>
          <p:cNvGrpSpPr/>
          <p:nvPr/>
        </p:nvGrpSpPr>
        <p:grpSpPr>
          <a:xfrm>
            <a:off x="1689213" y="2046352"/>
            <a:ext cx="4135080" cy="3094042"/>
            <a:chOff x="241495" y="0"/>
            <a:chExt cx="4433309" cy="3498953"/>
          </a:xfrm>
        </p:grpSpPr>
        <mc:AlternateContent xmlns:mc="http://schemas.openxmlformats.org/markup-compatibility/2006" xmlns:a14="http://schemas.microsoft.com/office/drawing/2010/main">
          <mc:Choice Requires="a14">
            <p:sp>
              <p:nvSpPr>
                <p:cNvPr id="70" name="Shape 1073741835">
                  <a:extLst/>
                </p:cNvPr>
                <p:cNvSpPr txBox="1"/>
                <p:nvPr/>
              </p:nvSpPr>
              <p:spPr>
                <a:xfrm>
                  <a:off x="772547" y="2571090"/>
                  <a:ext cx="190393" cy="250051"/>
                </a:xfrm>
                <a:prstGeom prst="rect">
                  <a:avLst/>
                </a:prstGeom>
                <a:noFill/>
                <a:ln w="12700" cap="flat">
                  <a:noFill/>
                  <a:miter lim="400000"/>
                </a:ln>
                <a:effectLst/>
              </p:spPr>
              <p:txBody>
                <a:bodyPr wrap="none" lIns="0" tIns="0" rIns="0" bIns="0">
                  <a:spAutoFit/>
                </a:bodyPr>
                <a:lstStyle/>
                <a:p>
                  <a:pPr/>
                  <a14:m>
                    <m:oMathPara xmlns:m="http://schemas.openxmlformats.org/officeDocument/2006/math">
                      <m:oMathParaPr>
                        <m:jc m:val="centerGroup"/>
                      </m:oMathParaPr>
                      <m:oMath xmlns:m="http://schemas.openxmlformats.org/officeDocument/2006/math">
                        <m:r>
                          <a:rPr lang="en-US" sz="2133" i="1">
                            <a:latin typeface="Cambria Math" panose="02040503050406030204" pitchFamily="18" charset="0"/>
                            <a:ea typeface="Arial Unicode MS" panose="020B0604020202020204" pitchFamily="34" charset="-128"/>
                            <a:cs typeface="Arial Unicode MS" panose="020B0604020202020204" pitchFamily="34" charset="-128"/>
                          </a:rPr>
                          <m:t>𝛼</m:t>
                        </m:r>
                      </m:oMath>
                    </m:oMathPara>
                  </a14:m>
                  <a:endParaRPr lang="zh-CN" altLang="en-US" sz="1173" dirty="0">
                    <a:latin typeface="Helvetica Neue" panose="02000503000000020004" pitchFamily="2" charset="0"/>
                    <a:ea typeface="Arial Unicode MS" panose="020B0604020202020204" pitchFamily="34" charset="-128"/>
                    <a:cs typeface="Arial Unicode MS" panose="020B0604020202020204" pitchFamily="34" charset="-128"/>
                  </a:endParaRPr>
                </a:p>
              </p:txBody>
            </p:sp>
          </mc:Choice>
          <mc:Fallback xmlns="">
            <p:sp>
              <p:nvSpPr>
                <p:cNvPr id="52" name="Shape 1073741835">
                  <a:extLst>
                    <a:ext uri="{FF2B5EF4-FFF2-40B4-BE49-F238E27FC236}">
                      <a16:creationId xmlns:a16="http://schemas.microsoft.com/office/drawing/2014/main" id="{B87EC2EB-07E0-5A47-8B82-9322282C1B02}"/>
                    </a:ext>
                  </a:extLst>
                </p:cNvPr>
                <p:cNvSpPr txBox="1">
                  <a:spLocks noRot="1" noChangeAspect="1" noMove="1" noResize="1" noEditPoints="1" noAdjustHandles="1" noChangeArrowheads="1" noChangeShapeType="1" noTextEdit="1"/>
                </p:cNvSpPr>
                <p:nvPr/>
              </p:nvSpPr>
              <p:spPr>
                <a:xfrm>
                  <a:off x="772547" y="2571090"/>
                  <a:ext cx="190393" cy="250051"/>
                </a:xfrm>
                <a:prstGeom prst="rect">
                  <a:avLst/>
                </a:prstGeom>
                <a:blipFill>
                  <a:blip r:embed="rId13"/>
                  <a:stretch>
                    <a:fillRect l="-25000" r="-18750" b="-17391"/>
                  </a:stretch>
                </a:blipFill>
                <a:ln w="12700" cap="flat">
                  <a:noFill/>
                  <a:miter lim="400000"/>
                </a:ln>
                <a:effectLst/>
              </p:spPr>
              <p:txBody>
                <a:bodyPr/>
                <a:lstStyle/>
                <a:p>
                  <a:r>
                    <a:rPr lang="zh-CN" altLang="en-US">
                      <a:noFill/>
                    </a:rPr>
                    <a:t> </a:t>
                  </a:r>
                </a:p>
              </p:txBody>
            </p:sp>
          </mc:Fallback>
        </mc:AlternateContent>
        <p:grpSp>
          <p:nvGrpSpPr>
            <p:cNvPr id="71" name="Group 1073741860">
              <a:extLst/>
            </p:cNvPr>
            <p:cNvGrpSpPr/>
            <p:nvPr/>
          </p:nvGrpSpPr>
          <p:grpSpPr>
            <a:xfrm>
              <a:off x="241495" y="0"/>
              <a:ext cx="4433309" cy="3498953"/>
              <a:chOff x="241496" y="0"/>
              <a:chExt cx="4433308" cy="3498952"/>
            </a:xfrm>
          </p:grpSpPr>
          <p:grpSp>
            <p:nvGrpSpPr>
              <p:cNvPr id="73" name="Group 1073741857">
                <a:extLst/>
              </p:cNvPr>
              <p:cNvGrpSpPr/>
              <p:nvPr/>
            </p:nvGrpSpPr>
            <p:grpSpPr>
              <a:xfrm>
                <a:off x="241496" y="0"/>
                <a:ext cx="4433308" cy="3498952"/>
                <a:chOff x="241497" y="0"/>
                <a:chExt cx="4433307" cy="3498951"/>
              </a:xfrm>
            </p:grpSpPr>
            <p:grpSp>
              <p:nvGrpSpPr>
                <p:cNvPr id="76" name="Group 1073741847">
                  <a:extLst/>
                </p:cNvPr>
                <p:cNvGrpSpPr/>
                <p:nvPr/>
              </p:nvGrpSpPr>
              <p:grpSpPr>
                <a:xfrm>
                  <a:off x="241497" y="0"/>
                  <a:ext cx="4433307" cy="3498951"/>
                  <a:chOff x="110268" y="0"/>
                  <a:chExt cx="4433304" cy="3498950"/>
                </a:xfrm>
              </p:grpSpPr>
              <p:sp>
                <p:nvSpPr>
                  <p:cNvPr id="84" name="Shape 1073741836">
                    <a:extLst/>
                  </p:cNvPr>
                  <p:cNvSpPr/>
                  <p:nvPr/>
                </p:nvSpPr>
                <p:spPr>
                  <a:xfrm>
                    <a:off x="1094263" y="0"/>
                    <a:ext cx="3449309" cy="3498950"/>
                  </a:xfrm>
                  <a:prstGeom prst="ellipse">
                    <a:avLst/>
                  </a:prstGeom>
                  <a:solidFill>
                    <a:srgbClr val="FFFFFF"/>
                  </a:solidFill>
                  <a:ln w="25400" cap="flat">
                    <a:solidFill>
                      <a:srgbClr val="000000"/>
                    </a:solidFill>
                    <a:prstDash val="solid"/>
                    <a:miter lim="400000"/>
                  </a:ln>
                  <a:effectLst/>
                </p:spPr>
                <p:txBody>
                  <a:bodyPr/>
                  <a:lstStyle/>
                  <a:p>
                    <a:endParaRPr lang="zh-CN" altLang="en-US" sz="2240" dirty="0"/>
                  </a:p>
                </p:txBody>
              </p:sp>
              <p:grpSp>
                <p:nvGrpSpPr>
                  <p:cNvPr id="85" name="Group 1073741846">
                    <a:extLst/>
                  </p:cNvPr>
                  <p:cNvGrpSpPr/>
                  <p:nvPr/>
                </p:nvGrpSpPr>
                <p:grpSpPr>
                  <a:xfrm>
                    <a:off x="110268" y="1764012"/>
                    <a:ext cx="2749538" cy="1447206"/>
                    <a:chOff x="110268" y="283163"/>
                    <a:chExt cx="2749538" cy="1447206"/>
                  </a:xfrm>
                </p:grpSpPr>
                <p:cxnSp>
                  <p:nvCxnSpPr>
                    <p:cNvPr id="86" name="Shape 1073741837">
                      <a:extLst/>
                    </p:cNvPr>
                    <p:cNvCxnSpPr/>
                    <p:nvPr/>
                  </p:nvCxnSpPr>
                  <p:spPr>
                    <a:xfrm>
                      <a:off x="110268" y="1067008"/>
                      <a:ext cx="1237801" cy="1"/>
                    </a:xfrm>
                    <a:prstGeom prst="line">
                      <a:avLst/>
                    </a:prstGeom>
                    <a:noFill/>
                    <a:ln w="25400" cap="flat">
                      <a:solidFill>
                        <a:srgbClr val="000000"/>
                      </a:solidFill>
                      <a:prstDash val="solid"/>
                      <a:miter lim="400000"/>
                      <a:tailEnd type="triangle" w="med" len="med"/>
                    </a:ln>
                    <a:effectLst/>
                  </p:spPr>
                </p:cxnSp>
                <p:cxnSp>
                  <p:nvCxnSpPr>
                    <p:cNvPr id="87" name="Shape 1073741838">
                      <a:extLst/>
                    </p:cNvPr>
                    <p:cNvCxnSpPr/>
                    <p:nvPr/>
                  </p:nvCxnSpPr>
                  <p:spPr>
                    <a:xfrm flipV="1">
                      <a:off x="137208" y="283163"/>
                      <a:ext cx="2722598" cy="1447206"/>
                    </a:xfrm>
                    <a:prstGeom prst="line">
                      <a:avLst/>
                    </a:prstGeom>
                    <a:noFill/>
                    <a:ln w="38100" cap="rnd">
                      <a:solidFill>
                        <a:srgbClr val="000000"/>
                      </a:solidFill>
                      <a:custDash>
                        <a:ds d="100000" sp="200000"/>
                      </a:custDash>
                      <a:miter lim="400000"/>
                    </a:ln>
                    <a:effectLst/>
                  </p:spPr>
                </p:cxnSp>
                <mc:AlternateContent xmlns:mc="http://schemas.openxmlformats.org/markup-compatibility/2006" xmlns:a14="http://schemas.microsoft.com/office/drawing/2010/main">
                  <mc:Choice Requires="a14">
                    <p:sp>
                      <p:nvSpPr>
                        <p:cNvPr id="88" name="Shape 1073741841">
                          <a:extLst/>
                        </p:cNvPr>
                        <p:cNvSpPr txBox="1"/>
                        <p:nvPr/>
                      </p:nvSpPr>
                      <p:spPr>
                        <a:xfrm>
                          <a:off x="1498407" y="1066932"/>
                          <a:ext cx="404350" cy="137506"/>
                        </a:xfrm>
                        <a:prstGeom prst="rect">
                          <a:avLst/>
                        </a:prstGeom>
                        <a:noFill/>
                        <a:ln w="12700" cap="flat">
                          <a:noFill/>
                          <a:miter lim="400000"/>
                        </a:ln>
                        <a:effectLst/>
                      </p:spPr>
                      <p:txBody>
                        <a:bodyPr wrap="none" lIns="0" tIns="0" rIns="0" bIns="0">
                          <a:spAutoFit/>
                        </a:bodyPr>
                        <a:lstStyle/>
                        <a:p>
                          <a:pPr/>
                          <a14:m>
                            <m:oMathPara xmlns:m="http://schemas.openxmlformats.org/officeDocument/2006/math">
                              <m:oMathParaPr>
                                <m:jc m:val="centerGroup"/>
                              </m:oMathParaPr>
                              <m:oMath xmlns:m="http://schemas.openxmlformats.org/officeDocument/2006/math">
                                <m:r>
                                  <a:rPr lang="en-US" sz="1173" i="1">
                                    <a:latin typeface="Cambria Math" panose="02040503050406030204" pitchFamily="18" charset="0"/>
                                    <a:ea typeface="Arial Unicode MS" panose="020B0604020202020204" pitchFamily="34" charset="-128"/>
                                    <a:cs typeface="Arial Unicode MS" panose="020B0604020202020204" pitchFamily="34" charset="-128"/>
                                  </a:rPr>
                                  <m:t>(</m:t>
                                </m:r>
                                <m:r>
                                  <a:rPr lang="en-US" sz="1173" i="1">
                                    <a:latin typeface="Cambria Math" panose="02040503050406030204" pitchFamily="18" charset="0"/>
                                    <a:ea typeface="Arial Unicode MS" panose="020B0604020202020204" pitchFamily="34" charset="-128"/>
                                    <a:cs typeface="Arial Unicode MS" panose="020B0604020202020204" pitchFamily="34" charset="-128"/>
                                  </a:rPr>
                                  <m:t>𝑥</m:t>
                                </m:r>
                                <m:r>
                                  <a:rPr lang="en-US" sz="1173" i="1">
                                    <a:latin typeface="Cambria Math" panose="02040503050406030204" pitchFamily="18" charset="0"/>
                                    <a:ea typeface="Arial Unicode MS" panose="020B0604020202020204" pitchFamily="34" charset="-128"/>
                                    <a:cs typeface="Arial Unicode MS" panose="020B0604020202020204" pitchFamily="34" charset="-128"/>
                                  </a:rPr>
                                  <m:t>,</m:t>
                                </m:r>
                                <m:r>
                                  <a:rPr lang="en-US" sz="1173" i="1">
                                    <a:latin typeface="Cambria Math" panose="02040503050406030204" pitchFamily="18" charset="0"/>
                                    <a:ea typeface="Arial Unicode MS" panose="020B0604020202020204" pitchFamily="34" charset="-128"/>
                                    <a:cs typeface="Arial Unicode MS" panose="020B0604020202020204" pitchFamily="34" charset="-128"/>
                                  </a:rPr>
                                  <m:t>𝑦</m:t>
                                </m:r>
                                <m:r>
                                  <a:rPr lang="en-US" sz="1173" i="1">
                                    <a:latin typeface="Cambria Math" panose="02040503050406030204" pitchFamily="18" charset="0"/>
                                    <a:ea typeface="Arial Unicode MS" panose="020B0604020202020204" pitchFamily="34" charset="-128"/>
                                    <a:cs typeface="Arial Unicode MS" panose="020B0604020202020204" pitchFamily="34" charset="-128"/>
                                  </a:rPr>
                                  <m:t>,</m:t>
                                </m:r>
                                <m:r>
                                  <a:rPr lang="en-US" sz="1173" i="1">
                                    <a:latin typeface="Cambria Math" panose="02040503050406030204" pitchFamily="18" charset="0"/>
                                    <a:ea typeface="Arial Unicode MS" panose="020B0604020202020204" pitchFamily="34" charset="-128"/>
                                    <a:cs typeface="Arial Unicode MS" panose="020B0604020202020204" pitchFamily="34" charset="-128"/>
                                  </a:rPr>
                                  <m:t>𝑧</m:t>
                                </m:r>
                                <m:r>
                                  <a:rPr lang="en-US" sz="1173" i="1">
                                    <a:latin typeface="Cambria Math" panose="02040503050406030204" pitchFamily="18" charset="0"/>
                                    <a:ea typeface="Arial Unicode MS" panose="020B0604020202020204" pitchFamily="34" charset="-128"/>
                                    <a:cs typeface="Arial Unicode MS" panose="020B0604020202020204" pitchFamily="34" charset="-128"/>
                                  </a:rPr>
                                  <m:t>)</m:t>
                                </m:r>
                              </m:oMath>
                            </m:oMathPara>
                          </a14:m>
                          <a:endParaRPr lang="zh-CN" altLang="en-US" sz="1173">
                            <a:latin typeface="Helvetica Neue" panose="02000503000000020004" pitchFamily="2" charset="0"/>
                            <a:ea typeface="Arial Unicode MS" panose="020B0604020202020204" pitchFamily="34" charset="-128"/>
                            <a:cs typeface="Arial Unicode MS" panose="020B0604020202020204" pitchFamily="34" charset="-128"/>
                          </a:endParaRPr>
                        </a:p>
                      </p:txBody>
                    </p:sp>
                  </mc:Choice>
                  <mc:Fallback xmlns="">
                    <p:sp>
                      <p:nvSpPr>
                        <p:cNvPr id="29" name="Shape 1073741841">
                          <a:extLst>
                            <a:ext uri="{FF2B5EF4-FFF2-40B4-BE49-F238E27FC236}">
                              <a16:creationId xmlns:a16="http://schemas.microsoft.com/office/drawing/2014/main" id="{9D843586-C891-4E90-898B-271E0CB23E99}"/>
                            </a:ext>
                          </a:extLst>
                        </p:cNvPr>
                        <p:cNvSpPr txBox="1">
                          <a:spLocks noRot="1" noChangeAspect="1" noMove="1" noResize="1" noEditPoints="1" noAdjustHandles="1" noChangeArrowheads="1" noChangeShapeType="1" noTextEdit="1"/>
                        </p:cNvSpPr>
                        <p:nvPr/>
                      </p:nvSpPr>
                      <p:spPr>
                        <a:xfrm>
                          <a:off x="1498407" y="1066932"/>
                          <a:ext cx="404350" cy="137506"/>
                        </a:xfrm>
                        <a:prstGeom prst="rect">
                          <a:avLst/>
                        </a:prstGeom>
                        <a:blipFill>
                          <a:blip r:embed="rId14"/>
                          <a:stretch>
                            <a:fillRect l="-8140" r="-9302" b="-36667"/>
                          </a:stretch>
                        </a:blipFill>
                        <a:ln w="12700" cap="flat">
                          <a:noFill/>
                          <a:miter lim="400000"/>
                        </a:ln>
                        <a:effectLst/>
                      </p:spPr>
                      <p:txBody>
                        <a:bodyPr/>
                        <a:lstStyle/>
                        <a:p>
                          <a:r>
                            <a:rPr lang="zh-CN" altLang="en-US">
                              <a:noFill/>
                            </a:rPr>
                            <a:t> </a:t>
                          </a:r>
                        </a:p>
                      </p:txBody>
                    </p:sp>
                  </mc:Fallback>
                </mc:AlternateContent>
                <p:cxnSp>
                  <p:nvCxnSpPr>
                    <p:cNvPr id="89" name="Shape 1073741842">
                      <a:extLst/>
                    </p:cNvPr>
                    <p:cNvCxnSpPr/>
                    <p:nvPr/>
                  </p:nvCxnSpPr>
                  <p:spPr>
                    <a:xfrm flipV="1">
                      <a:off x="1354390" y="381783"/>
                      <a:ext cx="1309951" cy="686912"/>
                    </a:xfrm>
                    <a:prstGeom prst="line">
                      <a:avLst/>
                    </a:prstGeom>
                    <a:noFill/>
                    <a:ln w="25400" cap="flat">
                      <a:solidFill>
                        <a:srgbClr val="000000"/>
                      </a:solidFill>
                      <a:prstDash val="solid"/>
                      <a:miter lim="400000"/>
                      <a:tailEnd type="triangle" w="med" len="med"/>
                    </a:ln>
                    <a:effectLst/>
                  </p:spPr>
                </p:cxnSp>
              </p:grpSp>
            </p:grpSp>
            <p:cxnSp>
              <p:nvCxnSpPr>
                <p:cNvPr id="77" name="Shape 1073741848">
                  <a:extLst/>
                </p:cNvPr>
                <p:cNvCxnSpPr/>
                <p:nvPr/>
              </p:nvCxnSpPr>
              <p:spPr>
                <a:xfrm flipH="1" flipV="1">
                  <a:off x="1083559" y="1874589"/>
                  <a:ext cx="369488" cy="661076"/>
                </a:xfrm>
                <a:prstGeom prst="line">
                  <a:avLst/>
                </a:prstGeom>
                <a:noFill/>
                <a:ln w="25400" cap="flat">
                  <a:solidFill>
                    <a:srgbClr val="FF2600"/>
                  </a:solidFill>
                  <a:prstDash val="sysDot"/>
                  <a:miter lim="400000"/>
                  <a:tailEnd type="triangle" w="med" len="med"/>
                </a:ln>
                <a:effectLst/>
              </p:spPr>
            </p:cxnSp>
            <p:cxnSp>
              <p:nvCxnSpPr>
                <p:cNvPr id="78" name="Shape 1073741849">
                  <a:extLst/>
                </p:cNvPr>
                <p:cNvCxnSpPr/>
                <p:nvPr/>
              </p:nvCxnSpPr>
              <p:spPr>
                <a:xfrm flipV="1">
                  <a:off x="1468585" y="1831032"/>
                  <a:ext cx="205344" cy="720046"/>
                </a:xfrm>
                <a:prstGeom prst="line">
                  <a:avLst/>
                </a:prstGeom>
                <a:noFill/>
                <a:ln w="25400" cap="flat">
                  <a:solidFill>
                    <a:srgbClr val="FF2600"/>
                  </a:solidFill>
                  <a:prstDash val="sysDot"/>
                  <a:miter lim="400000"/>
                  <a:tailEnd type="triangle" w="med" len="med"/>
                </a:ln>
                <a:effectLst/>
              </p:spPr>
            </p:cxnSp>
            <p:cxnSp>
              <p:nvCxnSpPr>
                <p:cNvPr id="79" name="Shape 1073741850">
                  <a:extLst/>
                </p:cNvPr>
                <p:cNvCxnSpPr/>
                <p:nvPr/>
              </p:nvCxnSpPr>
              <p:spPr>
                <a:xfrm flipV="1">
                  <a:off x="1462203" y="2243488"/>
                  <a:ext cx="543685" cy="311781"/>
                </a:xfrm>
                <a:prstGeom prst="line">
                  <a:avLst/>
                </a:prstGeom>
                <a:noFill/>
                <a:ln w="25400" cap="flat">
                  <a:solidFill>
                    <a:srgbClr val="FF2600"/>
                  </a:solidFill>
                  <a:prstDash val="sysDot"/>
                  <a:miter lim="400000"/>
                  <a:tailEnd type="triangle" w="med" len="med"/>
                </a:ln>
                <a:effectLst/>
              </p:spPr>
            </p:cxnSp>
            <mc:AlternateContent xmlns:mc="http://schemas.openxmlformats.org/markup-compatibility/2006" xmlns:a14="http://schemas.microsoft.com/office/drawing/2010/main">
              <mc:Choice Requires="a14">
                <p:sp>
                  <p:nvSpPr>
                    <p:cNvPr id="80" name="Shape 1073741851">
                      <a:extLst/>
                    </p:cNvPr>
                    <p:cNvSpPr txBox="1"/>
                    <p:nvPr/>
                  </p:nvSpPr>
                  <p:spPr>
                    <a:xfrm>
                      <a:off x="2056566" y="2094398"/>
                      <a:ext cx="97369" cy="137506"/>
                    </a:xfrm>
                    <a:prstGeom prst="rect">
                      <a:avLst/>
                    </a:prstGeom>
                    <a:noFill/>
                    <a:ln w="12700" cap="flat">
                      <a:noFill/>
                      <a:miter lim="400000"/>
                    </a:ln>
                    <a:effectLst/>
                  </p:spPr>
                  <p:txBody>
                    <a:bodyPr wrap="none" lIns="0" tIns="0" rIns="0" bIns="0">
                      <a:spAutoFit/>
                    </a:bodyPr>
                    <a:lstStyle/>
                    <a:p>
                      <a:pPr/>
                      <a14:m>
                        <m:oMathPara xmlns:m="http://schemas.openxmlformats.org/officeDocument/2006/math">
                          <m:oMathParaPr>
                            <m:jc m:val="centerGroup"/>
                          </m:oMathParaPr>
                          <m:oMath xmlns:m="http://schemas.openxmlformats.org/officeDocument/2006/math">
                            <m:bar>
                              <m:barPr>
                                <m:pos m:val="top"/>
                                <m:ctrlPr>
                                  <a:rPr lang="zh-CN" altLang="en-US" sz="1173" i="1">
                                    <a:latin typeface="Cambria Math" panose="02040503050406030204" pitchFamily="18" charset="0"/>
                                    <a:ea typeface="Cambria Math" panose="02040503050406030204" pitchFamily="18" charset="0"/>
                                    <a:cs typeface="Arial Unicode MS" panose="020B0604020202020204" pitchFamily="34" charset="-128"/>
                                  </a:rPr>
                                </m:ctrlPr>
                              </m:barPr>
                              <m:e>
                                <m:r>
                                  <a:rPr lang="en-US" sz="1173" i="1">
                                    <a:latin typeface="Cambria Math" panose="02040503050406030204" pitchFamily="18" charset="0"/>
                                    <a:ea typeface="Arial Unicode MS" panose="020B0604020202020204" pitchFamily="34" charset="-128"/>
                                    <a:cs typeface="Arial Unicode MS" panose="020B0604020202020204" pitchFamily="34" charset="-128"/>
                                  </a:rPr>
                                  <m:t>𝑥</m:t>
                                </m:r>
                              </m:e>
                            </m:bar>
                          </m:oMath>
                        </m:oMathPara>
                      </a14:m>
                      <a:endParaRPr lang="zh-CN" altLang="en-US" sz="1173">
                        <a:latin typeface="Helvetica Neue" panose="02000503000000020004" pitchFamily="2" charset="0"/>
                        <a:ea typeface="Arial Unicode MS" panose="020B0604020202020204" pitchFamily="34" charset="-128"/>
                        <a:cs typeface="Arial Unicode MS" panose="020B0604020202020204" pitchFamily="34" charset="-128"/>
                      </a:endParaRPr>
                    </a:p>
                  </p:txBody>
                </p:sp>
              </mc:Choice>
              <mc:Fallback xmlns="">
                <p:sp>
                  <p:nvSpPr>
                    <p:cNvPr id="17" name="Shape 1073741851">
                      <a:extLst>
                        <a:ext uri="{FF2B5EF4-FFF2-40B4-BE49-F238E27FC236}">
                          <a16:creationId xmlns:a16="http://schemas.microsoft.com/office/drawing/2014/main" id="{011C9110-5BB6-48F5-A808-FE5D9434A2C5}"/>
                        </a:ext>
                      </a:extLst>
                    </p:cNvPr>
                    <p:cNvSpPr txBox="1">
                      <a:spLocks noRot="1" noChangeAspect="1" noMove="1" noResize="1" noEditPoints="1" noAdjustHandles="1" noChangeArrowheads="1" noChangeShapeType="1" noTextEdit="1"/>
                    </p:cNvSpPr>
                    <p:nvPr/>
                  </p:nvSpPr>
                  <p:spPr>
                    <a:xfrm>
                      <a:off x="2056566" y="2094398"/>
                      <a:ext cx="97369" cy="137506"/>
                    </a:xfrm>
                    <a:prstGeom prst="rect">
                      <a:avLst/>
                    </a:prstGeom>
                    <a:blipFill>
                      <a:blip r:embed="rId15"/>
                      <a:stretch>
                        <a:fillRect l="-14286" r="-4762"/>
                      </a:stretch>
                    </a:blipFill>
                    <a:ln w="12700" cap="flat">
                      <a:noFill/>
                      <a:miter lim="400000"/>
                    </a:ln>
                    <a:effectLst/>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1" name="Shape 1073741852">
                      <a:extLst/>
                    </p:cNvPr>
                    <p:cNvSpPr txBox="1"/>
                    <p:nvPr/>
                  </p:nvSpPr>
                  <p:spPr>
                    <a:xfrm>
                      <a:off x="1748890" y="1749423"/>
                      <a:ext cx="99544" cy="137506"/>
                    </a:xfrm>
                    <a:prstGeom prst="rect">
                      <a:avLst/>
                    </a:prstGeom>
                    <a:noFill/>
                    <a:ln w="12700" cap="flat">
                      <a:noFill/>
                      <a:miter lim="400000"/>
                    </a:ln>
                    <a:effectLst/>
                  </p:spPr>
                  <p:txBody>
                    <a:bodyPr wrap="none" lIns="0" tIns="0" rIns="0" bIns="0">
                      <a:spAutoFit/>
                    </a:bodyPr>
                    <a:lstStyle/>
                    <a:p>
                      <a:pPr/>
                      <a14:m>
                        <m:oMathPara xmlns:m="http://schemas.openxmlformats.org/officeDocument/2006/math">
                          <m:oMathParaPr>
                            <m:jc m:val="centerGroup"/>
                          </m:oMathParaPr>
                          <m:oMath xmlns:m="http://schemas.openxmlformats.org/officeDocument/2006/math">
                            <m:bar>
                              <m:barPr>
                                <m:pos m:val="top"/>
                                <m:ctrlPr>
                                  <a:rPr lang="zh-CN" altLang="en-US" sz="1173" i="1">
                                    <a:latin typeface="Cambria Math" panose="02040503050406030204" pitchFamily="18" charset="0"/>
                                    <a:ea typeface="Cambria Math" panose="02040503050406030204" pitchFamily="18" charset="0"/>
                                    <a:cs typeface="Arial Unicode MS" panose="020B0604020202020204" pitchFamily="34" charset="-128"/>
                                  </a:rPr>
                                </m:ctrlPr>
                              </m:barPr>
                              <m:e>
                                <m:r>
                                  <a:rPr lang="en-US" sz="1173" i="1">
                                    <a:latin typeface="Cambria Math" panose="02040503050406030204" pitchFamily="18" charset="0"/>
                                    <a:ea typeface="Arial Unicode MS" panose="020B0604020202020204" pitchFamily="34" charset="-128"/>
                                    <a:cs typeface="Arial Unicode MS" panose="020B0604020202020204" pitchFamily="34" charset="-128"/>
                                  </a:rPr>
                                  <m:t>𝑦</m:t>
                                </m:r>
                              </m:e>
                            </m:bar>
                          </m:oMath>
                        </m:oMathPara>
                      </a14:m>
                      <a:endParaRPr lang="zh-CN" altLang="en-US" sz="1173">
                        <a:latin typeface="Helvetica Neue" panose="02000503000000020004" pitchFamily="2" charset="0"/>
                        <a:ea typeface="Arial Unicode MS" panose="020B0604020202020204" pitchFamily="34" charset="-128"/>
                        <a:cs typeface="Arial Unicode MS" panose="020B0604020202020204" pitchFamily="34" charset="-128"/>
                      </a:endParaRPr>
                    </a:p>
                  </p:txBody>
                </p:sp>
              </mc:Choice>
              <mc:Fallback xmlns="">
                <p:sp>
                  <p:nvSpPr>
                    <p:cNvPr id="18" name="Shape 1073741852">
                      <a:extLst>
                        <a:ext uri="{FF2B5EF4-FFF2-40B4-BE49-F238E27FC236}">
                          <a16:creationId xmlns:a16="http://schemas.microsoft.com/office/drawing/2014/main" id="{4E83F1A0-85D5-4F82-8752-167AE9819484}"/>
                        </a:ext>
                      </a:extLst>
                    </p:cNvPr>
                    <p:cNvSpPr txBox="1">
                      <a:spLocks noRot="1" noChangeAspect="1" noMove="1" noResize="1" noEditPoints="1" noAdjustHandles="1" noChangeArrowheads="1" noChangeShapeType="1" noTextEdit="1"/>
                    </p:cNvSpPr>
                    <p:nvPr/>
                  </p:nvSpPr>
                  <p:spPr>
                    <a:xfrm>
                      <a:off x="1748890" y="1749423"/>
                      <a:ext cx="99544" cy="137506"/>
                    </a:xfrm>
                    <a:prstGeom prst="rect">
                      <a:avLst/>
                    </a:prstGeom>
                    <a:blipFill>
                      <a:blip r:embed="rId16"/>
                      <a:stretch>
                        <a:fillRect l="-22727" r="-13636" b="-26667"/>
                      </a:stretch>
                    </a:blipFill>
                    <a:ln w="12700" cap="flat">
                      <a:noFill/>
                      <a:miter lim="400000"/>
                    </a:ln>
                    <a:effectLst/>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2" name="Shape 1073741853">
                      <a:extLst/>
                    </p:cNvPr>
                    <p:cNvSpPr txBox="1"/>
                    <p:nvPr/>
                  </p:nvSpPr>
                  <p:spPr>
                    <a:xfrm>
                      <a:off x="1052031" y="1654011"/>
                      <a:ext cx="89664" cy="137506"/>
                    </a:xfrm>
                    <a:prstGeom prst="rect">
                      <a:avLst/>
                    </a:prstGeom>
                    <a:noFill/>
                    <a:ln w="12700" cap="flat">
                      <a:noFill/>
                      <a:miter lim="400000"/>
                    </a:ln>
                    <a:effectLst/>
                  </p:spPr>
                  <p:txBody>
                    <a:bodyPr wrap="none" lIns="0" tIns="0" rIns="0" bIns="0">
                      <a:spAutoFit/>
                    </a:bodyPr>
                    <a:lstStyle/>
                    <a:p>
                      <a:pPr/>
                      <a14:m>
                        <m:oMathPara xmlns:m="http://schemas.openxmlformats.org/officeDocument/2006/math">
                          <m:oMathParaPr>
                            <m:jc m:val="centerGroup"/>
                          </m:oMathParaPr>
                          <m:oMath xmlns:m="http://schemas.openxmlformats.org/officeDocument/2006/math">
                            <m:bar>
                              <m:barPr>
                                <m:pos m:val="top"/>
                                <m:ctrlPr>
                                  <a:rPr lang="zh-CN" altLang="en-US" sz="1173" i="1">
                                    <a:latin typeface="Cambria Math" panose="02040503050406030204" pitchFamily="18" charset="0"/>
                                    <a:ea typeface="Cambria Math" panose="02040503050406030204" pitchFamily="18" charset="0"/>
                                    <a:cs typeface="Arial Unicode MS" panose="020B0604020202020204" pitchFamily="34" charset="-128"/>
                                  </a:rPr>
                                </m:ctrlPr>
                              </m:barPr>
                              <m:e>
                                <m:r>
                                  <a:rPr lang="en-US" sz="1173" i="1">
                                    <a:latin typeface="Cambria Math" panose="02040503050406030204" pitchFamily="18" charset="0"/>
                                    <a:ea typeface="Arial Unicode MS" panose="020B0604020202020204" pitchFamily="34" charset="-128"/>
                                    <a:cs typeface="Arial Unicode MS" panose="020B0604020202020204" pitchFamily="34" charset="-128"/>
                                  </a:rPr>
                                  <m:t>𝑧</m:t>
                                </m:r>
                              </m:e>
                            </m:bar>
                          </m:oMath>
                        </m:oMathPara>
                      </a14:m>
                      <a:endParaRPr lang="zh-CN" altLang="en-US" sz="1173">
                        <a:latin typeface="Helvetica Neue" panose="02000503000000020004" pitchFamily="2" charset="0"/>
                        <a:ea typeface="Arial Unicode MS" panose="020B0604020202020204" pitchFamily="34" charset="-128"/>
                        <a:cs typeface="Arial Unicode MS" panose="020B0604020202020204" pitchFamily="34" charset="-128"/>
                      </a:endParaRPr>
                    </a:p>
                  </p:txBody>
                </p:sp>
              </mc:Choice>
              <mc:Fallback xmlns="">
                <p:sp>
                  <p:nvSpPr>
                    <p:cNvPr id="19" name="Shape 1073741853">
                      <a:extLst>
                        <a:ext uri="{FF2B5EF4-FFF2-40B4-BE49-F238E27FC236}">
                          <a16:creationId xmlns:a16="http://schemas.microsoft.com/office/drawing/2014/main" id="{EBDD98CC-4121-4E79-AE34-6E5313A9C90B}"/>
                        </a:ext>
                      </a:extLst>
                    </p:cNvPr>
                    <p:cNvSpPr txBox="1">
                      <a:spLocks noRot="1" noChangeAspect="1" noMove="1" noResize="1" noEditPoints="1" noAdjustHandles="1" noChangeArrowheads="1" noChangeShapeType="1" noTextEdit="1"/>
                    </p:cNvSpPr>
                    <p:nvPr/>
                  </p:nvSpPr>
                  <p:spPr>
                    <a:xfrm>
                      <a:off x="1052031" y="1654011"/>
                      <a:ext cx="89664" cy="137506"/>
                    </a:xfrm>
                    <a:prstGeom prst="rect">
                      <a:avLst/>
                    </a:prstGeom>
                    <a:blipFill>
                      <a:blip r:embed="rId17"/>
                      <a:stretch>
                        <a:fillRect l="-15789" r="-10526" b="-3448"/>
                      </a:stretch>
                    </a:blipFill>
                    <a:ln w="12700" cap="flat">
                      <a:noFill/>
                      <a:miter lim="400000"/>
                    </a:ln>
                    <a:effectLst/>
                  </p:spPr>
                  <p:txBody>
                    <a:bodyPr/>
                    <a:lstStyle/>
                    <a:p>
                      <a:r>
                        <a:rPr lang="zh-CN" altLang="en-US">
                          <a:noFill/>
                        </a:rPr>
                        <a:t> </a:t>
                      </a:r>
                    </a:p>
                  </p:txBody>
                </p:sp>
              </mc:Fallback>
            </mc:AlternateContent>
            <p:cxnSp>
              <p:nvCxnSpPr>
                <p:cNvPr id="83" name="Shape 1073741854">
                  <a:extLst/>
                </p:cNvPr>
                <p:cNvCxnSpPr/>
                <p:nvPr/>
              </p:nvCxnSpPr>
              <p:spPr>
                <a:xfrm flipV="1">
                  <a:off x="1466386" y="2388374"/>
                  <a:ext cx="917325" cy="165414"/>
                </a:xfrm>
                <a:prstGeom prst="line">
                  <a:avLst/>
                </a:prstGeom>
                <a:noFill/>
                <a:ln w="25400" cap="flat">
                  <a:solidFill>
                    <a:srgbClr val="942192"/>
                  </a:solidFill>
                  <a:prstDash val="solid"/>
                  <a:miter lim="400000"/>
                  <a:tailEnd type="triangle" w="med" len="med"/>
                </a:ln>
                <a:effectLst/>
              </p:spPr>
            </p:cxnSp>
          </p:grpSp>
          <p:sp>
            <p:nvSpPr>
              <p:cNvPr id="74" name="Shape 1073741858">
                <a:extLst/>
              </p:cNvPr>
              <p:cNvSpPr/>
              <p:nvPr/>
            </p:nvSpPr>
            <p:spPr>
              <a:xfrm>
                <a:off x="1075038" y="2520854"/>
                <a:ext cx="107309" cy="215980"/>
              </a:xfrm>
              <a:custGeom>
                <a:avLst/>
                <a:gdLst/>
                <a:ahLst/>
                <a:cxnLst>
                  <a:cxn ang="0">
                    <a:pos x="wd2" y="hd2"/>
                  </a:cxn>
                  <a:cxn ang="5400000">
                    <a:pos x="wd2" y="hd2"/>
                  </a:cxn>
                  <a:cxn ang="10800000">
                    <a:pos x="wd2" y="hd2"/>
                  </a:cxn>
                  <a:cxn ang="16200000">
                    <a:pos x="wd2" y="hd2"/>
                  </a:cxn>
                </a:cxnLst>
                <a:rect l="0" t="0" r="r" b="b"/>
                <a:pathLst>
                  <a:path w="16560" h="21600" extrusionOk="0">
                    <a:moveTo>
                      <a:pt x="16560" y="21600"/>
                    </a:moveTo>
                    <a:cubicBezTo>
                      <a:pt x="-2263" y="19353"/>
                      <a:pt x="-5040" y="12153"/>
                      <a:pt x="8230" y="0"/>
                    </a:cubicBezTo>
                  </a:path>
                </a:pathLst>
              </a:custGeom>
              <a:noFill/>
              <a:ln w="25400" cap="flat">
                <a:solidFill>
                  <a:srgbClr val="000000"/>
                </a:solidFill>
                <a:prstDash val="solid"/>
                <a:miter lim="400000"/>
              </a:ln>
              <a:effectLst/>
            </p:spPr>
            <p:txBody>
              <a:bodyPr/>
              <a:lstStyle/>
              <a:p>
                <a:endParaRPr lang="zh-CN" altLang="en-US" sz="2240"/>
              </a:p>
            </p:txBody>
          </p:sp>
          <p:sp>
            <p:nvSpPr>
              <p:cNvPr id="75" name="Shape 1073741859">
                <a:extLst/>
              </p:cNvPr>
              <p:cNvSpPr/>
              <p:nvPr/>
            </p:nvSpPr>
            <p:spPr>
              <a:xfrm>
                <a:off x="1966571" y="2302569"/>
                <a:ext cx="128950" cy="145575"/>
              </a:xfrm>
              <a:custGeom>
                <a:avLst/>
                <a:gdLst/>
                <a:ahLst/>
                <a:cxnLst>
                  <a:cxn ang="0">
                    <a:pos x="wd2" y="hd2"/>
                  </a:cxn>
                  <a:cxn ang="5400000">
                    <a:pos x="wd2" y="hd2"/>
                  </a:cxn>
                  <a:cxn ang="10800000">
                    <a:pos x="wd2" y="hd2"/>
                  </a:cxn>
                  <a:cxn ang="16200000">
                    <a:pos x="wd2" y="hd2"/>
                  </a:cxn>
                </a:cxnLst>
                <a:rect l="0" t="0" r="r" b="b"/>
                <a:pathLst>
                  <a:path w="16432" h="21600" extrusionOk="0">
                    <a:moveTo>
                      <a:pt x="6878" y="21600"/>
                    </a:moveTo>
                    <a:cubicBezTo>
                      <a:pt x="21600" y="8346"/>
                      <a:pt x="19307" y="1146"/>
                      <a:pt x="0" y="0"/>
                    </a:cubicBezTo>
                  </a:path>
                </a:pathLst>
              </a:custGeom>
              <a:noFill/>
              <a:ln w="25400" cap="flat">
                <a:solidFill>
                  <a:srgbClr val="000000"/>
                </a:solidFill>
                <a:prstDash val="solid"/>
                <a:miter lim="400000"/>
              </a:ln>
              <a:effectLst/>
            </p:spPr>
            <p:txBody>
              <a:bodyPr/>
              <a:lstStyle/>
              <a:p>
                <a:endParaRPr lang="zh-CN" altLang="en-US" sz="2240"/>
              </a:p>
            </p:txBody>
          </p:sp>
        </p:grpSp>
        <mc:AlternateContent xmlns:mc="http://schemas.openxmlformats.org/markup-compatibility/2006" xmlns:a14="http://schemas.microsoft.com/office/drawing/2010/main">
          <mc:Choice Requires="a14">
            <p:sp>
              <p:nvSpPr>
                <p:cNvPr id="72" name="Shape 1073741862">
                  <a:extLst/>
                </p:cNvPr>
                <p:cNvSpPr txBox="1"/>
                <p:nvPr/>
              </p:nvSpPr>
              <p:spPr>
                <a:xfrm>
                  <a:off x="2128373" y="2199892"/>
                  <a:ext cx="182686" cy="237644"/>
                </a:xfrm>
                <a:prstGeom prst="rect">
                  <a:avLst/>
                </a:prstGeom>
                <a:noFill/>
                <a:ln w="12700" cap="flat">
                  <a:noFill/>
                  <a:miter lim="400000"/>
                </a:ln>
                <a:effectLst/>
              </p:spPr>
              <p:txBody>
                <a:bodyPr wrap="none" lIns="0" tIns="0" rIns="0" bIns="0">
                  <a:spAutoFit/>
                </a:bodyPr>
                <a:lstStyle/>
                <a:p>
                  <a:pPr/>
                  <a14:m>
                    <m:oMathPara xmlns:m="http://schemas.openxmlformats.org/officeDocument/2006/math">
                      <m:oMathParaPr>
                        <m:jc m:val="centerGroup"/>
                      </m:oMathParaPr>
                      <m:oMath xmlns:m="http://schemas.openxmlformats.org/officeDocument/2006/math">
                        <m:r>
                          <a:rPr lang="en-US" sz="2027" i="1">
                            <a:latin typeface="Cambria Math" panose="02040503050406030204" pitchFamily="18" charset="0"/>
                            <a:ea typeface="Arial Unicode MS" panose="020B0604020202020204" pitchFamily="34" charset="-128"/>
                            <a:cs typeface="Arial Unicode MS" panose="020B0604020202020204" pitchFamily="34" charset="-128"/>
                          </a:rPr>
                          <m:t>𝛽</m:t>
                        </m:r>
                      </m:oMath>
                    </m:oMathPara>
                  </a14:m>
                  <a:endParaRPr lang="zh-CN" altLang="en-US" sz="1173">
                    <a:latin typeface="Helvetica Neue" panose="02000503000000020004" pitchFamily="2" charset="0"/>
                    <a:ea typeface="Arial Unicode MS" panose="020B0604020202020204" pitchFamily="34" charset="-128"/>
                    <a:cs typeface="Arial Unicode MS" panose="020B0604020202020204" pitchFamily="34" charset="-128"/>
                  </a:endParaRPr>
                </a:p>
              </p:txBody>
            </p:sp>
          </mc:Choice>
          <mc:Fallback xmlns="">
            <p:sp>
              <p:nvSpPr>
                <p:cNvPr id="9" name="Shape 1073741862">
                  <a:extLst>
                    <a:ext uri="{FF2B5EF4-FFF2-40B4-BE49-F238E27FC236}">
                      <a16:creationId xmlns:a16="http://schemas.microsoft.com/office/drawing/2014/main" id="{39ADDE7E-B1B6-4DDB-AB62-8798DEB1B27D}"/>
                    </a:ext>
                  </a:extLst>
                </p:cNvPr>
                <p:cNvSpPr txBox="1">
                  <a:spLocks noRot="1" noChangeAspect="1" noMove="1" noResize="1" noEditPoints="1" noAdjustHandles="1" noChangeArrowheads="1" noChangeShapeType="1" noTextEdit="1"/>
                </p:cNvSpPr>
                <p:nvPr/>
              </p:nvSpPr>
              <p:spPr>
                <a:xfrm>
                  <a:off x="2128373" y="2199892"/>
                  <a:ext cx="182686" cy="237644"/>
                </a:xfrm>
                <a:prstGeom prst="rect">
                  <a:avLst/>
                </a:prstGeom>
                <a:blipFill>
                  <a:blip r:embed="rId18"/>
                  <a:stretch>
                    <a:fillRect l="-33333" r="-30769" b="-37255"/>
                  </a:stretch>
                </a:blipFill>
                <a:ln w="12700" cap="flat">
                  <a:noFill/>
                  <a:miter lim="400000"/>
                </a:ln>
                <a:effectLst/>
              </p:spPr>
              <p:txBody>
                <a:bodyPr/>
                <a:lstStyle/>
                <a:p>
                  <a:r>
                    <a:rPr lang="zh-CN" altLang="en-US">
                      <a:noFill/>
                    </a:rPr>
                    <a:t> </a:t>
                  </a:r>
                </a:p>
              </p:txBody>
            </p:sp>
          </mc:Fallback>
        </mc:AlternateContent>
      </p:grpSp>
      <p:grpSp>
        <p:nvGrpSpPr>
          <p:cNvPr id="90" name="组合 89">
            <a:extLst/>
          </p:cNvPr>
          <p:cNvGrpSpPr/>
          <p:nvPr/>
        </p:nvGrpSpPr>
        <p:grpSpPr>
          <a:xfrm>
            <a:off x="6014319" y="2001010"/>
            <a:ext cx="3879768" cy="3397293"/>
            <a:chOff x="6277778" y="3029489"/>
            <a:chExt cx="8669867" cy="5779911"/>
          </a:xfrm>
        </p:grpSpPr>
        <p:graphicFrame>
          <p:nvGraphicFramePr>
            <p:cNvPr id="91" name="图示 90">
              <a:extLst/>
            </p:cNvPr>
            <p:cNvGraphicFramePr/>
            <p:nvPr>
              <p:extLst/>
            </p:nvPr>
          </p:nvGraphicFramePr>
          <p:xfrm>
            <a:off x="6277778" y="3029489"/>
            <a:ext cx="8669867" cy="5779911"/>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cxnSp>
          <p:nvCxnSpPr>
            <p:cNvPr id="92" name="直线箭头连接符 73">
              <a:extLst/>
            </p:cNvPr>
            <p:cNvCxnSpPr/>
            <p:nvPr/>
          </p:nvCxnSpPr>
          <p:spPr>
            <a:xfrm>
              <a:off x="11580275" y="5760492"/>
              <a:ext cx="517586" cy="0"/>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grpSp>
      <p:sp>
        <p:nvSpPr>
          <p:cNvPr id="10" name="矩形 24"/>
          <p:cNvSpPr>
            <a:spLocks noChangeArrowheads="1"/>
          </p:cNvSpPr>
          <p:nvPr/>
        </p:nvSpPr>
        <p:spPr bwMode="auto">
          <a:xfrm>
            <a:off x="1490180" y="402997"/>
            <a:ext cx="9447205" cy="781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n-ea"/>
                <a:sym typeface="微软雅黑 Light" pitchFamily="2" charset="-122"/>
              </a:rPr>
              <a:t>Mathematical Model</a:t>
            </a:r>
            <a:r>
              <a:rPr lang="en-US" altLang="zh-CN" sz="4000" dirty="0">
                <a:solidFill>
                  <a:schemeClr val="bg1"/>
                </a:solidFill>
                <a:latin typeface="+mn-ea"/>
                <a:sym typeface="微软雅黑 Light" pitchFamily="2" charset="-122"/>
              </a:rPr>
              <a:t>--</a:t>
            </a:r>
            <a:r>
              <a:rPr lang="en-US" altLang="zh-CN" sz="4000" dirty="0">
                <a:solidFill>
                  <a:schemeClr val="bg1"/>
                </a:solidFill>
              </a:rPr>
              <a:t>Refraction Direction </a:t>
            </a:r>
            <a:endParaRPr lang="en-US" sz="4000" dirty="0">
              <a:solidFill>
                <a:schemeClr val="bg1"/>
              </a:solidFill>
              <a:sym typeface="微软雅黑 Light" pitchFamily="2" charset="-122"/>
            </a:endParaRPr>
          </a:p>
        </p:txBody>
      </p:sp>
      <p:sp>
        <p:nvSpPr>
          <p:cNvPr id="12" name="Freeform 11"/>
          <p:cNvSpPr>
            <a:spLocks noEditPoints="1"/>
          </p:cNvSpPr>
          <p:nvPr/>
        </p:nvSpPr>
        <p:spPr bwMode="auto">
          <a:xfrm>
            <a:off x="1134397" y="642736"/>
            <a:ext cx="457974" cy="362018"/>
          </a:xfrm>
          <a:custGeom>
            <a:avLst/>
            <a:gdLst>
              <a:gd name="T0" fmla="*/ 392 w 1065"/>
              <a:gd name="T1" fmla="*/ 422 h 834"/>
              <a:gd name="T2" fmla="*/ 544 w 1065"/>
              <a:gd name="T3" fmla="*/ 344 h 834"/>
              <a:gd name="T4" fmla="*/ 828 w 1065"/>
              <a:gd name="T5" fmla="*/ 296 h 834"/>
              <a:gd name="T6" fmla="*/ 907 w 1065"/>
              <a:gd name="T7" fmla="*/ 179 h 834"/>
              <a:gd name="T8" fmla="*/ 792 w 1065"/>
              <a:gd name="T9" fmla="*/ 259 h 834"/>
              <a:gd name="T10" fmla="*/ 543 w 1065"/>
              <a:gd name="T11" fmla="*/ 271 h 834"/>
              <a:gd name="T12" fmla="*/ 1065 w 1065"/>
              <a:gd name="T13" fmla="*/ 111 h 834"/>
              <a:gd name="T14" fmla="*/ 647 w 1065"/>
              <a:gd name="T15" fmla="*/ 44 h 834"/>
              <a:gd name="T16" fmla="*/ 607 w 1065"/>
              <a:gd name="T17" fmla="*/ 0 h 834"/>
              <a:gd name="T18" fmla="*/ 214 w 1065"/>
              <a:gd name="T19" fmla="*/ 44 h 834"/>
              <a:gd name="T20" fmla="*/ 243 w 1065"/>
              <a:gd name="T21" fmla="*/ 111 h 834"/>
              <a:gd name="T22" fmla="*/ 300 w 1065"/>
              <a:gd name="T23" fmla="*/ 189 h 834"/>
              <a:gd name="T24" fmla="*/ 981 w 1065"/>
              <a:gd name="T25" fmla="*/ 111 h 834"/>
              <a:gd name="T26" fmla="*/ 493 w 1065"/>
              <a:gd name="T27" fmla="*/ 548 h 834"/>
              <a:gd name="T28" fmla="*/ 981 w 1065"/>
              <a:gd name="T29" fmla="*/ 570 h 834"/>
              <a:gd name="T30" fmla="*/ 501 w 1065"/>
              <a:gd name="T31" fmla="*/ 593 h 834"/>
              <a:gd name="T32" fmla="*/ 503 w 1065"/>
              <a:gd name="T33" fmla="*/ 664 h 834"/>
              <a:gd name="T34" fmla="*/ 607 w 1065"/>
              <a:gd name="T35" fmla="*/ 828 h 834"/>
              <a:gd name="T36" fmla="*/ 647 w 1065"/>
              <a:gd name="T37" fmla="*/ 664 h 834"/>
              <a:gd name="T38" fmla="*/ 839 w 1065"/>
              <a:gd name="T39" fmla="*/ 823 h 834"/>
              <a:gd name="T40" fmla="*/ 822 w 1065"/>
              <a:gd name="T41" fmla="*/ 664 h 834"/>
              <a:gd name="T42" fmla="*/ 1065 w 1065"/>
              <a:gd name="T43" fmla="*/ 593 h 834"/>
              <a:gd name="T44" fmla="*/ 1039 w 1065"/>
              <a:gd name="T45" fmla="*/ 111 h 834"/>
              <a:gd name="T46" fmla="*/ 223 w 1065"/>
              <a:gd name="T47" fmla="*/ 431 h 834"/>
              <a:gd name="T48" fmla="*/ 327 w 1065"/>
              <a:gd name="T49" fmla="*/ 328 h 834"/>
              <a:gd name="T50" fmla="*/ 120 w 1065"/>
              <a:gd name="T51" fmla="*/ 328 h 834"/>
              <a:gd name="T52" fmla="*/ 290 w 1065"/>
              <a:gd name="T53" fmla="*/ 453 h 834"/>
              <a:gd name="T54" fmla="*/ 251 w 1065"/>
              <a:gd name="T55" fmla="*/ 453 h 834"/>
              <a:gd name="T56" fmla="*/ 262 w 1065"/>
              <a:gd name="T57" fmla="*/ 472 h 834"/>
              <a:gd name="T58" fmla="*/ 273 w 1065"/>
              <a:gd name="T59" fmla="*/ 709 h 834"/>
              <a:gd name="T60" fmla="*/ 180 w 1065"/>
              <a:gd name="T61" fmla="*/ 709 h 834"/>
              <a:gd name="T62" fmla="*/ 191 w 1065"/>
              <a:gd name="T63" fmla="*/ 472 h 834"/>
              <a:gd name="T64" fmla="*/ 201 w 1065"/>
              <a:gd name="T65" fmla="*/ 453 h 834"/>
              <a:gd name="T66" fmla="*/ 0 w 1065"/>
              <a:gd name="T67" fmla="*/ 609 h 834"/>
              <a:gd name="T68" fmla="*/ 92 w 1065"/>
              <a:gd name="T69" fmla="*/ 834 h 834"/>
              <a:gd name="T70" fmla="*/ 124 w 1065"/>
              <a:gd name="T71" fmla="*/ 601 h 834"/>
              <a:gd name="T72" fmla="*/ 320 w 1065"/>
              <a:gd name="T73" fmla="*/ 834 h 834"/>
              <a:gd name="T74" fmla="*/ 352 w 1065"/>
              <a:gd name="T75" fmla="*/ 601 h 834"/>
              <a:gd name="T76" fmla="*/ 446 w 1065"/>
              <a:gd name="T77" fmla="*/ 834 h 834"/>
              <a:gd name="T78" fmla="*/ 290 w 1065"/>
              <a:gd name="T79" fmla="*/ 453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5" h="834">
                <a:moveTo>
                  <a:pt x="543" y="271"/>
                </a:moveTo>
                <a:lnTo>
                  <a:pt x="392" y="422"/>
                </a:lnTo>
                <a:cubicBezTo>
                  <a:pt x="408" y="431"/>
                  <a:pt x="422" y="442"/>
                  <a:pt x="434" y="454"/>
                </a:cubicBezTo>
                <a:lnTo>
                  <a:pt x="544" y="344"/>
                </a:lnTo>
                <a:lnTo>
                  <a:pt x="662" y="463"/>
                </a:lnTo>
                <a:lnTo>
                  <a:pt x="828" y="296"/>
                </a:lnTo>
                <a:lnTo>
                  <a:pt x="854" y="361"/>
                </a:lnTo>
                <a:lnTo>
                  <a:pt x="907" y="179"/>
                </a:lnTo>
                <a:lnTo>
                  <a:pt x="725" y="232"/>
                </a:lnTo>
                <a:lnTo>
                  <a:pt x="792" y="259"/>
                </a:lnTo>
                <a:lnTo>
                  <a:pt x="662" y="389"/>
                </a:lnTo>
                <a:lnTo>
                  <a:pt x="543" y="271"/>
                </a:lnTo>
                <a:close/>
                <a:moveTo>
                  <a:pt x="1065" y="111"/>
                </a:moveTo>
                <a:lnTo>
                  <a:pt x="1065" y="111"/>
                </a:lnTo>
                <a:lnTo>
                  <a:pt x="1065" y="44"/>
                </a:lnTo>
                <a:lnTo>
                  <a:pt x="647" y="44"/>
                </a:lnTo>
                <a:lnTo>
                  <a:pt x="647" y="0"/>
                </a:lnTo>
                <a:lnTo>
                  <a:pt x="607" y="0"/>
                </a:lnTo>
                <a:lnTo>
                  <a:pt x="607" y="44"/>
                </a:lnTo>
                <a:lnTo>
                  <a:pt x="214" y="44"/>
                </a:lnTo>
                <a:lnTo>
                  <a:pt x="214" y="111"/>
                </a:lnTo>
                <a:lnTo>
                  <a:pt x="243" y="111"/>
                </a:lnTo>
                <a:lnTo>
                  <a:pt x="243" y="170"/>
                </a:lnTo>
                <a:cubicBezTo>
                  <a:pt x="264" y="172"/>
                  <a:pt x="283" y="179"/>
                  <a:pt x="300" y="189"/>
                </a:cubicBezTo>
                <a:lnTo>
                  <a:pt x="300" y="111"/>
                </a:lnTo>
                <a:lnTo>
                  <a:pt x="981" y="111"/>
                </a:lnTo>
                <a:lnTo>
                  <a:pt x="981" y="548"/>
                </a:lnTo>
                <a:lnTo>
                  <a:pt x="493" y="548"/>
                </a:lnTo>
                <a:cubicBezTo>
                  <a:pt x="496" y="555"/>
                  <a:pt x="497" y="562"/>
                  <a:pt x="499" y="570"/>
                </a:cubicBezTo>
                <a:lnTo>
                  <a:pt x="981" y="570"/>
                </a:lnTo>
                <a:lnTo>
                  <a:pt x="981" y="593"/>
                </a:lnTo>
                <a:lnTo>
                  <a:pt x="501" y="593"/>
                </a:lnTo>
                <a:cubicBezTo>
                  <a:pt x="502" y="599"/>
                  <a:pt x="503" y="604"/>
                  <a:pt x="503" y="609"/>
                </a:cubicBezTo>
                <a:lnTo>
                  <a:pt x="503" y="664"/>
                </a:lnTo>
                <a:lnTo>
                  <a:pt x="607" y="664"/>
                </a:lnTo>
                <a:lnTo>
                  <a:pt x="607" y="828"/>
                </a:lnTo>
                <a:lnTo>
                  <a:pt x="647" y="828"/>
                </a:lnTo>
                <a:lnTo>
                  <a:pt x="647" y="664"/>
                </a:lnTo>
                <a:lnTo>
                  <a:pt x="779" y="664"/>
                </a:lnTo>
                <a:lnTo>
                  <a:pt x="839" y="823"/>
                </a:lnTo>
                <a:lnTo>
                  <a:pt x="878" y="813"/>
                </a:lnTo>
                <a:lnTo>
                  <a:pt x="822" y="664"/>
                </a:lnTo>
                <a:lnTo>
                  <a:pt x="1065" y="664"/>
                </a:lnTo>
                <a:lnTo>
                  <a:pt x="1065" y="593"/>
                </a:lnTo>
                <a:lnTo>
                  <a:pt x="1039" y="593"/>
                </a:lnTo>
                <a:lnTo>
                  <a:pt x="1039" y="111"/>
                </a:lnTo>
                <a:lnTo>
                  <a:pt x="1065" y="111"/>
                </a:lnTo>
                <a:close/>
                <a:moveTo>
                  <a:pt x="223" y="431"/>
                </a:moveTo>
                <a:lnTo>
                  <a:pt x="223" y="431"/>
                </a:lnTo>
                <a:cubicBezTo>
                  <a:pt x="280" y="431"/>
                  <a:pt x="327" y="385"/>
                  <a:pt x="327" y="328"/>
                </a:cubicBezTo>
                <a:cubicBezTo>
                  <a:pt x="327" y="271"/>
                  <a:pt x="280" y="224"/>
                  <a:pt x="223" y="224"/>
                </a:cubicBezTo>
                <a:cubicBezTo>
                  <a:pt x="166" y="224"/>
                  <a:pt x="120" y="271"/>
                  <a:pt x="120" y="328"/>
                </a:cubicBezTo>
                <a:cubicBezTo>
                  <a:pt x="120" y="385"/>
                  <a:pt x="166" y="431"/>
                  <a:pt x="223" y="431"/>
                </a:cubicBezTo>
                <a:close/>
                <a:moveTo>
                  <a:pt x="290" y="453"/>
                </a:moveTo>
                <a:lnTo>
                  <a:pt x="290" y="453"/>
                </a:lnTo>
                <a:lnTo>
                  <a:pt x="251" y="453"/>
                </a:lnTo>
                <a:lnTo>
                  <a:pt x="257" y="457"/>
                </a:lnTo>
                <a:cubicBezTo>
                  <a:pt x="262" y="460"/>
                  <a:pt x="264" y="467"/>
                  <a:pt x="262" y="472"/>
                </a:cubicBezTo>
                <a:lnTo>
                  <a:pt x="248" y="507"/>
                </a:lnTo>
                <a:lnTo>
                  <a:pt x="273" y="709"/>
                </a:lnTo>
                <a:lnTo>
                  <a:pt x="226" y="751"/>
                </a:lnTo>
                <a:lnTo>
                  <a:pt x="180" y="709"/>
                </a:lnTo>
                <a:lnTo>
                  <a:pt x="205" y="507"/>
                </a:lnTo>
                <a:lnTo>
                  <a:pt x="191" y="472"/>
                </a:lnTo>
                <a:cubicBezTo>
                  <a:pt x="188" y="467"/>
                  <a:pt x="191" y="460"/>
                  <a:pt x="195" y="457"/>
                </a:cubicBezTo>
                <a:lnTo>
                  <a:pt x="201" y="453"/>
                </a:lnTo>
                <a:lnTo>
                  <a:pt x="156" y="453"/>
                </a:lnTo>
                <a:cubicBezTo>
                  <a:pt x="70" y="453"/>
                  <a:pt x="0" y="523"/>
                  <a:pt x="0" y="609"/>
                </a:cubicBezTo>
                <a:lnTo>
                  <a:pt x="0" y="834"/>
                </a:lnTo>
                <a:lnTo>
                  <a:pt x="92" y="834"/>
                </a:lnTo>
                <a:lnTo>
                  <a:pt x="92" y="601"/>
                </a:lnTo>
                <a:lnTo>
                  <a:pt x="124" y="601"/>
                </a:lnTo>
                <a:lnTo>
                  <a:pt x="124" y="834"/>
                </a:lnTo>
                <a:lnTo>
                  <a:pt x="320" y="834"/>
                </a:lnTo>
                <a:lnTo>
                  <a:pt x="320" y="601"/>
                </a:lnTo>
                <a:lnTo>
                  <a:pt x="352" y="601"/>
                </a:lnTo>
                <a:lnTo>
                  <a:pt x="352" y="834"/>
                </a:lnTo>
                <a:lnTo>
                  <a:pt x="446" y="834"/>
                </a:lnTo>
                <a:lnTo>
                  <a:pt x="446" y="609"/>
                </a:lnTo>
                <a:cubicBezTo>
                  <a:pt x="446" y="523"/>
                  <a:pt x="376" y="453"/>
                  <a:pt x="290" y="453"/>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dirty="0">
              <a:solidFill>
                <a:schemeClr val="bg1"/>
              </a:solidFill>
            </a:endParaRPr>
          </a:p>
        </p:txBody>
      </p:sp>
      <p:sp>
        <p:nvSpPr>
          <p:cNvPr id="7" name="灯片编号占位符 6"/>
          <p:cNvSpPr>
            <a:spLocks noGrp="1"/>
          </p:cNvSpPr>
          <p:nvPr>
            <p:ph type="sldNum" sz="quarter" idx="12"/>
          </p:nvPr>
        </p:nvSpPr>
        <p:spPr>
          <a:xfrm>
            <a:off x="9443284" y="6479225"/>
            <a:ext cx="2743200" cy="365125"/>
          </a:xfrm>
        </p:spPr>
        <p:txBody>
          <a:bodyPr/>
          <a:lstStyle/>
          <a:p>
            <a:fld id="{B68E90E9-AED2-4792-9068-CF108C6FFA54}" type="slidenum">
              <a:rPr lang="zh-CN" altLang="en-US" smtClean="0"/>
              <a:t>11</a:t>
            </a:fld>
            <a:r>
              <a:rPr lang="en-US" altLang="zh-CN" dirty="0"/>
              <a:t>/25</a:t>
            </a:r>
            <a:endParaRPr lang="zh-CN" altLang="en-US" dirty="0"/>
          </a:p>
        </p:txBody>
      </p:sp>
    </p:spTree>
    <p:extLst>
      <p:ext uri="{BB962C8B-B14F-4D97-AF65-F5344CB8AC3E}">
        <p14:creationId xmlns:p14="http://schemas.microsoft.com/office/powerpoint/2010/main" val="1346401325"/>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3" name="矩形 2"/>
          <p:cNvSpPr/>
          <p:nvPr/>
        </p:nvSpPr>
        <p:spPr>
          <a:xfrm>
            <a:off x="1080000" y="-1"/>
            <a:ext cx="10080000" cy="6876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grpSp>
        <p:nvGrpSpPr>
          <p:cNvPr id="17" name="组合 16"/>
          <p:cNvGrpSpPr/>
          <p:nvPr/>
        </p:nvGrpSpPr>
        <p:grpSpPr>
          <a:xfrm>
            <a:off x="1080000" y="827709"/>
            <a:ext cx="10080000" cy="3678303"/>
            <a:chOff x="1080000" y="827709"/>
            <a:chExt cx="10080000" cy="3678303"/>
          </a:xfrm>
        </p:grpSpPr>
        <p:sp>
          <p:nvSpPr>
            <p:cNvPr id="4" name="矩形 3"/>
            <p:cNvSpPr/>
            <p:nvPr/>
          </p:nvSpPr>
          <p:spPr>
            <a:xfrm>
              <a:off x="1080000" y="2890490"/>
              <a:ext cx="10080000" cy="1615522"/>
            </a:xfrm>
            <a:prstGeom prst="rect">
              <a:avLst/>
            </a:prstGeom>
            <a:solidFill>
              <a:srgbClr val="5D7391">
                <a:alpha val="69804"/>
              </a:srgbClr>
            </a:solidFill>
            <a:ln>
              <a:noFill/>
            </a:ln>
            <a:effectLst>
              <a:outerShdw blurRad="368300" dist="215900" dir="5400000" algn="t"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4291496" y="827709"/>
              <a:ext cx="6754363" cy="2060230"/>
              <a:chOff x="4291496" y="827709"/>
              <a:chExt cx="6754363" cy="2060230"/>
            </a:xfrm>
          </p:grpSpPr>
          <p:pic>
            <p:nvPicPr>
              <p:cNvPr id="10" name="图片 9"/>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10800000">
                <a:off x="4291496" y="827709"/>
                <a:ext cx="6754363" cy="2060230"/>
              </a:xfrm>
              <a:prstGeom prst="rect">
                <a:avLst/>
              </a:prstGeom>
            </p:spPr>
          </p:pic>
          <p:pic>
            <p:nvPicPr>
              <p:cNvPr id="13" name="图片 12"/>
              <p:cNvPicPr>
                <a:picLocks noChangeAspect="1"/>
              </p:cNvPicPr>
              <p:nvPr/>
            </p:nvPicPr>
            <p:blipFill rotWithShape="1">
              <a:blip r:embed="rId5" cstate="print">
                <a:extLst>
                  <a:ext uri="{28A0092B-C50C-407E-A947-70E740481C1C}">
                    <a14:useLocalDpi xmlns:a14="http://schemas.microsoft.com/office/drawing/2010/main" val="0"/>
                  </a:ext>
                </a:extLst>
              </a:blip>
              <a:srcRect b="66962"/>
              <a:stretch/>
            </p:blipFill>
            <p:spPr>
              <a:xfrm rot="10800000" flipV="1">
                <a:off x="6551629" y="1577393"/>
                <a:ext cx="3693514" cy="1310164"/>
              </a:xfrm>
              <a:prstGeom prst="rect">
                <a:avLst/>
              </a:prstGeom>
            </p:spPr>
          </p:pic>
        </p:grpSp>
      </p:grpSp>
      <p:sp>
        <p:nvSpPr>
          <p:cNvPr id="12" name="文本框 11"/>
          <p:cNvSpPr txBox="1"/>
          <p:nvPr/>
        </p:nvSpPr>
        <p:spPr>
          <a:xfrm>
            <a:off x="2557754" y="3304739"/>
            <a:ext cx="7124491" cy="707886"/>
          </a:xfrm>
          <a:prstGeom prst="rect">
            <a:avLst/>
          </a:prstGeom>
          <a:noFill/>
        </p:spPr>
        <p:txBody>
          <a:bodyPr vert="horz" wrap="square" rtlCol="0">
            <a:spAutoFit/>
          </a:bodyPr>
          <a:lstStyle/>
          <a:p>
            <a:pPr algn="ctr"/>
            <a:r>
              <a:rPr lang="en-US" altLang="zh-CN" sz="4000" b="1" dirty="0">
                <a:solidFill>
                  <a:schemeClr val="bg1"/>
                </a:solidFill>
                <a:latin typeface="+mj-lt"/>
                <a:ea typeface="黑体" panose="02010609060101010101" pitchFamily="49" charset="-122"/>
              </a:rPr>
              <a:t>Final Design</a:t>
            </a:r>
            <a:endParaRPr lang="zh-CN" altLang="en-US" sz="4000" b="1" dirty="0">
              <a:solidFill>
                <a:schemeClr val="bg1"/>
              </a:solidFill>
              <a:latin typeface="+mj-lt"/>
              <a:ea typeface="黑体" panose="02010609060101010101" pitchFamily="49" charset="-122"/>
            </a:endParaRPr>
          </a:p>
        </p:txBody>
      </p:sp>
      <p:sp>
        <p:nvSpPr>
          <p:cNvPr id="5" name="灯片编号占位符 4"/>
          <p:cNvSpPr>
            <a:spLocks noGrp="1"/>
          </p:cNvSpPr>
          <p:nvPr>
            <p:ph type="sldNum" sz="quarter" idx="12"/>
          </p:nvPr>
        </p:nvSpPr>
        <p:spPr>
          <a:xfrm>
            <a:off x="9448800" y="6510874"/>
            <a:ext cx="2743200" cy="365125"/>
          </a:xfrm>
        </p:spPr>
        <p:txBody>
          <a:bodyPr/>
          <a:lstStyle/>
          <a:p>
            <a:fld id="{B68E90E9-AED2-4792-9068-CF108C6FFA54}" type="slidenum">
              <a:rPr lang="zh-CN" altLang="en-US" smtClean="0"/>
              <a:t>12</a:t>
            </a:fld>
            <a:r>
              <a:rPr lang="en-US" altLang="zh-CN" dirty="0"/>
              <a:t>/25</a:t>
            </a:r>
            <a:endParaRPr lang="zh-CN" altLang="en-US" dirty="0"/>
          </a:p>
        </p:txBody>
      </p:sp>
    </p:spTree>
    <p:extLst>
      <p:ext uri="{BB962C8B-B14F-4D97-AF65-F5344CB8AC3E}">
        <p14:creationId xmlns:p14="http://schemas.microsoft.com/office/powerpoint/2010/main" val="2340622381"/>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grpSp>
        <p:nvGrpSpPr>
          <p:cNvPr id="53" name="组合 52"/>
          <p:cNvGrpSpPr/>
          <p:nvPr/>
        </p:nvGrpSpPr>
        <p:grpSpPr>
          <a:xfrm flipH="1">
            <a:off x="607219" y="642736"/>
            <a:ext cx="1811175" cy="6317474"/>
            <a:chOff x="10106763" y="540526"/>
            <a:chExt cx="1860746" cy="6317474"/>
          </a:xfrm>
        </p:grpSpPr>
        <p:pic>
          <p:nvPicPr>
            <p:cNvPr id="54" name="图片 53"/>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flipV="1">
              <a:off x="7878399" y="2768890"/>
              <a:ext cx="6317474" cy="1860746"/>
            </a:xfrm>
            <a:prstGeom prst="rect">
              <a:avLst/>
            </a:prstGeom>
          </p:spPr>
        </p:pic>
        <p:pic>
          <p:nvPicPr>
            <p:cNvPr id="56" name="图片 55"/>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0513029" y="2524685"/>
              <a:ext cx="1293942" cy="3986813"/>
            </a:xfrm>
            <a:prstGeom prst="rect">
              <a:avLst/>
            </a:prstGeom>
          </p:spPr>
        </p:pic>
      </p:grpSp>
      <p:sp>
        <p:nvSpPr>
          <p:cNvPr id="55" name="矩形 54"/>
          <p:cNvSpPr/>
          <p:nvPr/>
        </p:nvSpPr>
        <p:spPr>
          <a:xfrm>
            <a:off x="1056000" y="-47686"/>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5"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j-ea"/>
                <a:ea typeface="+mj-ea"/>
                <a:sym typeface="微软雅黑 Light" pitchFamily="2" charset="-122"/>
              </a:rPr>
              <a:t>Algorithm Details</a:t>
            </a:r>
          </a:p>
        </p:txBody>
      </p:sp>
      <p:sp>
        <p:nvSpPr>
          <p:cNvPr id="30" name="Freeform 11"/>
          <p:cNvSpPr>
            <a:spLocks noEditPoints="1"/>
          </p:cNvSpPr>
          <p:nvPr/>
        </p:nvSpPr>
        <p:spPr bwMode="auto">
          <a:xfrm>
            <a:off x="6117835" y="642736"/>
            <a:ext cx="457974" cy="362018"/>
          </a:xfrm>
          <a:custGeom>
            <a:avLst/>
            <a:gdLst>
              <a:gd name="T0" fmla="*/ 392 w 1065"/>
              <a:gd name="T1" fmla="*/ 422 h 834"/>
              <a:gd name="T2" fmla="*/ 544 w 1065"/>
              <a:gd name="T3" fmla="*/ 344 h 834"/>
              <a:gd name="T4" fmla="*/ 828 w 1065"/>
              <a:gd name="T5" fmla="*/ 296 h 834"/>
              <a:gd name="T6" fmla="*/ 907 w 1065"/>
              <a:gd name="T7" fmla="*/ 179 h 834"/>
              <a:gd name="T8" fmla="*/ 792 w 1065"/>
              <a:gd name="T9" fmla="*/ 259 h 834"/>
              <a:gd name="T10" fmla="*/ 543 w 1065"/>
              <a:gd name="T11" fmla="*/ 271 h 834"/>
              <a:gd name="T12" fmla="*/ 1065 w 1065"/>
              <a:gd name="T13" fmla="*/ 111 h 834"/>
              <a:gd name="T14" fmla="*/ 647 w 1065"/>
              <a:gd name="T15" fmla="*/ 44 h 834"/>
              <a:gd name="T16" fmla="*/ 607 w 1065"/>
              <a:gd name="T17" fmla="*/ 0 h 834"/>
              <a:gd name="T18" fmla="*/ 214 w 1065"/>
              <a:gd name="T19" fmla="*/ 44 h 834"/>
              <a:gd name="T20" fmla="*/ 243 w 1065"/>
              <a:gd name="T21" fmla="*/ 111 h 834"/>
              <a:gd name="T22" fmla="*/ 300 w 1065"/>
              <a:gd name="T23" fmla="*/ 189 h 834"/>
              <a:gd name="T24" fmla="*/ 981 w 1065"/>
              <a:gd name="T25" fmla="*/ 111 h 834"/>
              <a:gd name="T26" fmla="*/ 493 w 1065"/>
              <a:gd name="T27" fmla="*/ 548 h 834"/>
              <a:gd name="T28" fmla="*/ 981 w 1065"/>
              <a:gd name="T29" fmla="*/ 570 h 834"/>
              <a:gd name="T30" fmla="*/ 501 w 1065"/>
              <a:gd name="T31" fmla="*/ 593 h 834"/>
              <a:gd name="T32" fmla="*/ 503 w 1065"/>
              <a:gd name="T33" fmla="*/ 664 h 834"/>
              <a:gd name="T34" fmla="*/ 607 w 1065"/>
              <a:gd name="T35" fmla="*/ 828 h 834"/>
              <a:gd name="T36" fmla="*/ 647 w 1065"/>
              <a:gd name="T37" fmla="*/ 664 h 834"/>
              <a:gd name="T38" fmla="*/ 839 w 1065"/>
              <a:gd name="T39" fmla="*/ 823 h 834"/>
              <a:gd name="T40" fmla="*/ 822 w 1065"/>
              <a:gd name="T41" fmla="*/ 664 h 834"/>
              <a:gd name="T42" fmla="*/ 1065 w 1065"/>
              <a:gd name="T43" fmla="*/ 593 h 834"/>
              <a:gd name="T44" fmla="*/ 1039 w 1065"/>
              <a:gd name="T45" fmla="*/ 111 h 834"/>
              <a:gd name="T46" fmla="*/ 223 w 1065"/>
              <a:gd name="T47" fmla="*/ 431 h 834"/>
              <a:gd name="T48" fmla="*/ 327 w 1065"/>
              <a:gd name="T49" fmla="*/ 328 h 834"/>
              <a:gd name="T50" fmla="*/ 120 w 1065"/>
              <a:gd name="T51" fmla="*/ 328 h 834"/>
              <a:gd name="T52" fmla="*/ 290 w 1065"/>
              <a:gd name="T53" fmla="*/ 453 h 834"/>
              <a:gd name="T54" fmla="*/ 251 w 1065"/>
              <a:gd name="T55" fmla="*/ 453 h 834"/>
              <a:gd name="T56" fmla="*/ 262 w 1065"/>
              <a:gd name="T57" fmla="*/ 472 h 834"/>
              <a:gd name="T58" fmla="*/ 273 w 1065"/>
              <a:gd name="T59" fmla="*/ 709 h 834"/>
              <a:gd name="T60" fmla="*/ 180 w 1065"/>
              <a:gd name="T61" fmla="*/ 709 h 834"/>
              <a:gd name="T62" fmla="*/ 191 w 1065"/>
              <a:gd name="T63" fmla="*/ 472 h 834"/>
              <a:gd name="T64" fmla="*/ 201 w 1065"/>
              <a:gd name="T65" fmla="*/ 453 h 834"/>
              <a:gd name="T66" fmla="*/ 0 w 1065"/>
              <a:gd name="T67" fmla="*/ 609 h 834"/>
              <a:gd name="T68" fmla="*/ 92 w 1065"/>
              <a:gd name="T69" fmla="*/ 834 h 834"/>
              <a:gd name="T70" fmla="*/ 124 w 1065"/>
              <a:gd name="T71" fmla="*/ 601 h 834"/>
              <a:gd name="T72" fmla="*/ 320 w 1065"/>
              <a:gd name="T73" fmla="*/ 834 h 834"/>
              <a:gd name="T74" fmla="*/ 352 w 1065"/>
              <a:gd name="T75" fmla="*/ 601 h 834"/>
              <a:gd name="T76" fmla="*/ 446 w 1065"/>
              <a:gd name="T77" fmla="*/ 834 h 834"/>
              <a:gd name="T78" fmla="*/ 290 w 1065"/>
              <a:gd name="T79" fmla="*/ 453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5" h="834">
                <a:moveTo>
                  <a:pt x="543" y="271"/>
                </a:moveTo>
                <a:lnTo>
                  <a:pt x="392" y="422"/>
                </a:lnTo>
                <a:cubicBezTo>
                  <a:pt x="408" y="431"/>
                  <a:pt x="422" y="442"/>
                  <a:pt x="434" y="454"/>
                </a:cubicBezTo>
                <a:lnTo>
                  <a:pt x="544" y="344"/>
                </a:lnTo>
                <a:lnTo>
                  <a:pt x="662" y="463"/>
                </a:lnTo>
                <a:lnTo>
                  <a:pt x="828" y="296"/>
                </a:lnTo>
                <a:lnTo>
                  <a:pt x="854" y="361"/>
                </a:lnTo>
                <a:lnTo>
                  <a:pt x="907" y="179"/>
                </a:lnTo>
                <a:lnTo>
                  <a:pt x="725" y="232"/>
                </a:lnTo>
                <a:lnTo>
                  <a:pt x="792" y="259"/>
                </a:lnTo>
                <a:lnTo>
                  <a:pt x="662" y="389"/>
                </a:lnTo>
                <a:lnTo>
                  <a:pt x="543" y="271"/>
                </a:lnTo>
                <a:close/>
                <a:moveTo>
                  <a:pt x="1065" y="111"/>
                </a:moveTo>
                <a:lnTo>
                  <a:pt x="1065" y="111"/>
                </a:lnTo>
                <a:lnTo>
                  <a:pt x="1065" y="44"/>
                </a:lnTo>
                <a:lnTo>
                  <a:pt x="647" y="44"/>
                </a:lnTo>
                <a:lnTo>
                  <a:pt x="647" y="0"/>
                </a:lnTo>
                <a:lnTo>
                  <a:pt x="607" y="0"/>
                </a:lnTo>
                <a:lnTo>
                  <a:pt x="607" y="44"/>
                </a:lnTo>
                <a:lnTo>
                  <a:pt x="214" y="44"/>
                </a:lnTo>
                <a:lnTo>
                  <a:pt x="214" y="111"/>
                </a:lnTo>
                <a:lnTo>
                  <a:pt x="243" y="111"/>
                </a:lnTo>
                <a:lnTo>
                  <a:pt x="243" y="170"/>
                </a:lnTo>
                <a:cubicBezTo>
                  <a:pt x="264" y="172"/>
                  <a:pt x="283" y="179"/>
                  <a:pt x="300" y="189"/>
                </a:cubicBezTo>
                <a:lnTo>
                  <a:pt x="300" y="111"/>
                </a:lnTo>
                <a:lnTo>
                  <a:pt x="981" y="111"/>
                </a:lnTo>
                <a:lnTo>
                  <a:pt x="981" y="548"/>
                </a:lnTo>
                <a:lnTo>
                  <a:pt x="493" y="548"/>
                </a:lnTo>
                <a:cubicBezTo>
                  <a:pt x="496" y="555"/>
                  <a:pt x="497" y="562"/>
                  <a:pt x="499" y="570"/>
                </a:cubicBezTo>
                <a:lnTo>
                  <a:pt x="981" y="570"/>
                </a:lnTo>
                <a:lnTo>
                  <a:pt x="981" y="593"/>
                </a:lnTo>
                <a:lnTo>
                  <a:pt x="501" y="593"/>
                </a:lnTo>
                <a:cubicBezTo>
                  <a:pt x="502" y="599"/>
                  <a:pt x="503" y="604"/>
                  <a:pt x="503" y="609"/>
                </a:cubicBezTo>
                <a:lnTo>
                  <a:pt x="503" y="664"/>
                </a:lnTo>
                <a:lnTo>
                  <a:pt x="607" y="664"/>
                </a:lnTo>
                <a:lnTo>
                  <a:pt x="607" y="828"/>
                </a:lnTo>
                <a:lnTo>
                  <a:pt x="647" y="828"/>
                </a:lnTo>
                <a:lnTo>
                  <a:pt x="647" y="664"/>
                </a:lnTo>
                <a:lnTo>
                  <a:pt x="779" y="664"/>
                </a:lnTo>
                <a:lnTo>
                  <a:pt x="839" y="823"/>
                </a:lnTo>
                <a:lnTo>
                  <a:pt x="878" y="813"/>
                </a:lnTo>
                <a:lnTo>
                  <a:pt x="822" y="664"/>
                </a:lnTo>
                <a:lnTo>
                  <a:pt x="1065" y="664"/>
                </a:lnTo>
                <a:lnTo>
                  <a:pt x="1065" y="593"/>
                </a:lnTo>
                <a:lnTo>
                  <a:pt x="1039" y="593"/>
                </a:lnTo>
                <a:lnTo>
                  <a:pt x="1039" y="111"/>
                </a:lnTo>
                <a:lnTo>
                  <a:pt x="1065" y="111"/>
                </a:lnTo>
                <a:close/>
                <a:moveTo>
                  <a:pt x="223" y="431"/>
                </a:moveTo>
                <a:lnTo>
                  <a:pt x="223" y="431"/>
                </a:lnTo>
                <a:cubicBezTo>
                  <a:pt x="280" y="431"/>
                  <a:pt x="327" y="385"/>
                  <a:pt x="327" y="328"/>
                </a:cubicBezTo>
                <a:cubicBezTo>
                  <a:pt x="327" y="271"/>
                  <a:pt x="280" y="224"/>
                  <a:pt x="223" y="224"/>
                </a:cubicBezTo>
                <a:cubicBezTo>
                  <a:pt x="166" y="224"/>
                  <a:pt x="120" y="271"/>
                  <a:pt x="120" y="328"/>
                </a:cubicBezTo>
                <a:cubicBezTo>
                  <a:pt x="120" y="385"/>
                  <a:pt x="166" y="431"/>
                  <a:pt x="223" y="431"/>
                </a:cubicBezTo>
                <a:close/>
                <a:moveTo>
                  <a:pt x="290" y="453"/>
                </a:moveTo>
                <a:lnTo>
                  <a:pt x="290" y="453"/>
                </a:lnTo>
                <a:lnTo>
                  <a:pt x="251" y="453"/>
                </a:lnTo>
                <a:lnTo>
                  <a:pt x="257" y="457"/>
                </a:lnTo>
                <a:cubicBezTo>
                  <a:pt x="262" y="460"/>
                  <a:pt x="264" y="467"/>
                  <a:pt x="262" y="472"/>
                </a:cubicBezTo>
                <a:lnTo>
                  <a:pt x="248" y="507"/>
                </a:lnTo>
                <a:lnTo>
                  <a:pt x="273" y="709"/>
                </a:lnTo>
                <a:lnTo>
                  <a:pt x="226" y="751"/>
                </a:lnTo>
                <a:lnTo>
                  <a:pt x="180" y="709"/>
                </a:lnTo>
                <a:lnTo>
                  <a:pt x="205" y="507"/>
                </a:lnTo>
                <a:lnTo>
                  <a:pt x="191" y="472"/>
                </a:lnTo>
                <a:cubicBezTo>
                  <a:pt x="188" y="467"/>
                  <a:pt x="191" y="460"/>
                  <a:pt x="195" y="457"/>
                </a:cubicBezTo>
                <a:lnTo>
                  <a:pt x="201" y="453"/>
                </a:lnTo>
                <a:lnTo>
                  <a:pt x="156" y="453"/>
                </a:lnTo>
                <a:cubicBezTo>
                  <a:pt x="70" y="453"/>
                  <a:pt x="0" y="523"/>
                  <a:pt x="0" y="609"/>
                </a:cubicBezTo>
                <a:lnTo>
                  <a:pt x="0" y="834"/>
                </a:lnTo>
                <a:lnTo>
                  <a:pt x="92" y="834"/>
                </a:lnTo>
                <a:lnTo>
                  <a:pt x="92" y="601"/>
                </a:lnTo>
                <a:lnTo>
                  <a:pt x="124" y="601"/>
                </a:lnTo>
                <a:lnTo>
                  <a:pt x="124" y="834"/>
                </a:lnTo>
                <a:lnTo>
                  <a:pt x="320" y="834"/>
                </a:lnTo>
                <a:lnTo>
                  <a:pt x="320" y="601"/>
                </a:lnTo>
                <a:lnTo>
                  <a:pt x="352" y="601"/>
                </a:lnTo>
                <a:lnTo>
                  <a:pt x="352" y="834"/>
                </a:lnTo>
                <a:lnTo>
                  <a:pt x="446" y="834"/>
                </a:lnTo>
                <a:lnTo>
                  <a:pt x="446" y="609"/>
                </a:lnTo>
                <a:cubicBezTo>
                  <a:pt x="446" y="523"/>
                  <a:pt x="376" y="453"/>
                  <a:pt x="290" y="453"/>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dirty="0">
              <a:solidFill>
                <a:schemeClr val="bg1"/>
              </a:solidFill>
            </a:endParaRPr>
          </a:p>
        </p:txBody>
      </p:sp>
      <p:sp>
        <p:nvSpPr>
          <p:cNvPr id="23" name="标题 2">
            <a:extLst/>
          </p:cNvPr>
          <p:cNvSpPr txBox="1">
            <a:spLocks/>
          </p:cNvSpPr>
          <p:nvPr/>
        </p:nvSpPr>
        <p:spPr>
          <a:xfrm>
            <a:off x="3258607" y="4143713"/>
            <a:ext cx="5772727" cy="666750"/>
          </a:xfrm>
          <a:prstGeom prst="roundRect">
            <a:avLst/>
          </a:prstGeom>
          <a:solidFill>
            <a:srgbClr val="0E69A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1">
            <a:schemeClr val="accent1"/>
          </a:lnRef>
          <a:fillRef idx="3">
            <a:schemeClr val="accent1"/>
          </a:fillRef>
          <a:effectRef idx="2">
            <a:schemeClr val="accent1"/>
          </a:effectRef>
          <a:fontRef idx="minor">
            <a:schemeClr val="lt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III. Perform ray propagation in camera</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24" name="下箭头 23"/>
          <p:cNvSpPr/>
          <p:nvPr/>
        </p:nvSpPr>
        <p:spPr>
          <a:xfrm>
            <a:off x="5824933" y="2443163"/>
            <a:ext cx="320040" cy="388130"/>
          </a:xfrm>
          <a:prstGeom prst="downArrow">
            <a:avLst/>
          </a:prstGeom>
          <a:solidFill>
            <a:srgbClr val="FFCF05"/>
          </a:solidFill>
          <a:ln>
            <a:solidFill>
              <a:srgbClr val="FFCF0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dirty="0"/>
          </a:p>
        </p:txBody>
      </p:sp>
      <p:sp>
        <p:nvSpPr>
          <p:cNvPr id="25" name="标题 2">
            <a:extLst/>
          </p:cNvPr>
          <p:cNvSpPr txBox="1">
            <a:spLocks/>
          </p:cNvSpPr>
          <p:nvPr/>
        </p:nvSpPr>
        <p:spPr>
          <a:xfrm>
            <a:off x="3258608" y="5374719"/>
            <a:ext cx="5772726" cy="666750"/>
          </a:xfrm>
          <a:prstGeom prst="roundRect">
            <a:avLst/>
          </a:prstGeom>
          <a:solidFill>
            <a:srgbClr val="0E69A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1">
            <a:schemeClr val="accent1"/>
          </a:lnRef>
          <a:fillRef idx="3">
            <a:schemeClr val="accent1"/>
          </a:fillRef>
          <a:effectRef idx="2">
            <a:schemeClr val="accent1"/>
          </a:effectRef>
          <a:fontRef idx="minor">
            <a:schemeClr val="lt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IV. Output simulation image</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26" name="下箭头 25"/>
          <p:cNvSpPr/>
          <p:nvPr/>
        </p:nvSpPr>
        <p:spPr>
          <a:xfrm>
            <a:off x="5824931" y="3669493"/>
            <a:ext cx="320040" cy="388130"/>
          </a:xfrm>
          <a:prstGeom prst="downArrow">
            <a:avLst/>
          </a:prstGeom>
          <a:solidFill>
            <a:srgbClr val="FFCF05"/>
          </a:solidFill>
          <a:ln>
            <a:solidFill>
              <a:srgbClr val="FFCF0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28" name="下箭头 27"/>
          <p:cNvSpPr/>
          <p:nvPr/>
        </p:nvSpPr>
        <p:spPr>
          <a:xfrm>
            <a:off x="5824931" y="4896188"/>
            <a:ext cx="320040" cy="388130"/>
          </a:xfrm>
          <a:prstGeom prst="downArrow">
            <a:avLst/>
          </a:prstGeom>
          <a:solidFill>
            <a:srgbClr val="FFCF05"/>
          </a:solidFill>
          <a:ln>
            <a:solidFill>
              <a:srgbClr val="FFCF0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31" name="标题 2">
            <a:extLst/>
          </p:cNvPr>
          <p:cNvSpPr txBox="1">
            <a:spLocks/>
          </p:cNvSpPr>
          <p:nvPr/>
        </p:nvSpPr>
        <p:spPr>
          <a:xfrm>
            <a:off x="3258607" y="1699284"/>
            <a:ext cx="5772727" cy="666750"/>
          </a:xfrm>
          <a:prstGeom prst="roundRect">
            <a:avLst/>
          </a:prstGeom>
          <a:solidFill>
            <a:srgbClr val="0E69A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1">
            <a:schemeClr val="accent1"/>
          </a:lnRef>
          <a:fillRef idx="3">
            <a:schemeClr val="accent1"/>
          </a:fillRef>
          <a:effectRef idx="2">
            <a:schemeClr val="accent1"/>
          </a:effectRef>
          <a:fontRef idx="minor">
            <a:schemeClr val="lt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I. Modeling of camera</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32" name="标题 2">
            <a:extLst/>
          </p:cNvPr>
          <p:cNvSpPr txBox="1">
            <a:spLocks/>
          </p:cNvSpPr>
          <p:nvPr/>
        </p:nvSpPr>
        <p:spPr>
          <a:xfrm>
            <a:off x="3258607" y="2925614"/>
            <a:ext cx="5772727" cy="666750"/>
          </a:xfrm>
          <a:prstGeom prst="roundRect">
            <a:avLst/>
          </a:prstGeom>
          <a:solidFill>
            <a:srgbClr val="0E69A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1">
            <a:schemeClr val="accent1"/>
          </a:lnRef>
          <a:fillRef idx="3">
            <a:schemeClr val="accent1"/>
          </a:fillRef>
          <a:effectRef idx="2">
            <a:schemeClr val="accent1"/>
          </a:effectRef>
          <a:fontRef idx="minor">
            <a:schemeClr val="lt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II. Read a ray from file</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4" name="灯片编号占位符 3"/>
          <p:cNvSpPr>
            <a:spLocks noGrp="1"/>
          </p:cNvSpPr>
          <p:nvPr>
            <p:ph type="sldNum" sz="quarter" idx="12"/>
          </p:nvPr>
        </p:nvSpPr>
        <p:spPr>
          <a:xfrm>
            <a:off x="9448800" y="6492875"/>
            <a:ext cx="2743200" cy="365125"/>
          </a:xfrm>
        </p:spPr>
        <p:txBody>
          <a:bodyPr/>
          <a:lstStyle/>
          <a:p>
            <a:fld id="{B68E90E9-AED2-4792-9068-CF108C6FFA54}" type="slidenum">
              <a:rPr lang="zh-CN" altLang="en-US" smtClean="0"/>
              <a:t>13</a:t>
            </a:fld>
            <a:r>
              <a:rPr lang="en-US" altLang="zh-CN" dirty="0"/>
              <a:t>/25</a:t>
            </a:r>
            <a:endParaRPr lang="zh-CN" altLang="en-US" dirty="0"/>
          </a:p>
        </p:txBody>
      </p:sp>
    </p:spTree>
    <p:extLst>
      <p:ext uri="{BB962C8B-B14F-4D97-AF65-F5344CB8AC3E}">
        <p14:creationId xmlns:p14="http://schemas.microsoft.com/office/powerpoint/2010/main" val="41760490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55" name="矩形 54"/>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5" name="矩形 24"/>
          <p:cNvSpPr>
            <a:spLocks noChangeArrowheads="1"/>
          </p:cNvSpPr>
          <p:nvPr/>
        </p:nvSpPr>
        <p:spPr bwMode="auto">
          <a:xfrm>
            <a:off x="5138533" y="981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j-ea"/>
                <a:ea typeface="+mj-ea"/>
                <a:sym typeface="微软雅黑 Light" pitchFamily="2" charset="-122"/>
              </a:rPr>
              <a:t>Algorithm Details</a:t>
            </a:r>
          </a:p>
        </p:txBody>
      </p:sp>
      <p:sp>
        <p:nvSpPr>
          <p:cNvPr id="30" name="Freeform 11"/>
          <p:cNvSpPr>
            <a:spLocks noEditPoints="1"/>
          </p:cNvSpPr>
          <p:nvPr/>
        </p:nvSpPr>
        <p:spPr bwMode="auto">
          <a:xfrm>
            <a:off x="6117835" y="337936"/>
            <a:ext cx="457974" cy="362018"/>
          </a:xfrm>
          <a:custGeom>
            <a:avLst/>
            <a:gdLst>
              <a:gd name="T0" fmla="*/ 392 w 1065"/>
              <a:gd name="T1" fmla="*/ 422 h 834"/>
              <a:gd name="T2" fmla="*/ 544 w 1065"/>
              <a:gd name="T3" fmla="*/ 344 h 834"/>
              <a:gd name="T4" fmla="*/ 828 w 1065"/>
              <a:gd name="T5" fmla="*/ 296 h 834"/>
              <a:gd name="T6" fmla="*/ 907 w 1065"/>
              <a:gd name="T7" fmla="*/ 179 h 834"/>
              <a:gd name="T8" fmla="*/ 792 w 1065"/>
              <a:gd name="T9" fmla="*/ 259 h 834"/>
              <a:gd name="T10" fmla="*/ 543 w 1065"/>
              <a:gd name="T11" fmla="*/ 271 h 834"/>
              <a:gd name="T12" fmla="*/ 1065 w 1065"/>
              <a:gd name="T13" fmla="*/ 111 h 834"/>
              <a:gd name="T14" fmla="*/ 647 w 1065"/>
              <a:gd name="T15" fmla="*/ 44 h 834"/>
              <a:gd name="T16" fmla="*/ 607 w 1065"/>
              <a:gd name="T17" fmla="*/ 0 h 834"/>
              <a:gd name="T18" fmla="*/ 214 w 1065"/>
              <a:gd name="T19" fmla="*/ 44 h 834"/>
              <a:gd name="T20" fmla="*/ 243 w 1065"/>
              <a:gd name="T21" fmla="*/ 111 h 834"/>
              <a:gd name="T22" fmla="*/ 300 w 1065"/>
              <a:gd name="T23" fmla="*/ 189 h 834"/>
              <a:gd name="T24" fmla="*/ 981 w 1065"/>
              <a:gd name="T25" fmla="*/ 111 h 834"/>
              <a:gd name="T26" fmla="*/ 493 w 1065"/>
              <a:gd name="T27" fmla="*/ 548 h 834"/>
              <a:gd name="T28" fmla="*/ 981 w 1065"/>
              <a:gd name="T29" fmla="*/ 570 h 834"/>
              <a:gd name="T30" fmla="*/ 501 w 1065"/>
              <a:gd name="T31" fmla="*/ 593 h 834"/>
              <a:gd name="T32" fmla="*/ 503 w 1065"/>
              <a:gd name="T33" fmla="*/ 664 h 834"/>
              <a:gd name="T34" fmla="*/ 607 w 1065"/>
              <a:gd name="T35" fmla="*/ 828 h 834"/>
              <a:gd name="T36" fmla="*/ 647 w 1065"/>
              <a:gd name="T37" fmla="*/ 664 h 834"/>
              <a:gd name="T38" fmla="*/ 839 w 1065"/>
              <a:gd name="T39" fmla="*/ 823 h 834"/>
              <a:gd name="T40" fmla="*/ 822 w 1065"/>
              <a:gd name="T41" fmla="*/ 664 h 834"/>
              <a:gd name="T42" fmla="*/ 1065 w 1065"/>
              <a:gd name="T43" fmla="*/ 593 h 834"/>
              <a:gd name="T44" fmla="*/ 1039 w 1065"/>
              <a:gd name="T45" fmla="*/ 111 h 834"/>
              <a:gd name="T46" fmla="*/ 223 w 1065"/>
              <a:gd name="T47" fmla="*/ 431 h 834"/>
              <a:gd name="T48" fmla="*/ 327 w 1065"/>
              <a:gd name="T49" fmla="*/ 328 h 834"/>
              <a:gd name="T50" fmla="*/ 120 w 1065"/>
              <a:gd name="T51" fmla="*/ 328 h 834"/>
              <a:gd name="T52" fmla="*/ 290 w 1065"/>
              <a:gd name="T53" fmla="*/ 453 h 834"/>
              <a:gd name="T54" fmla="*/ 251 w 1065"/>
              <a:gd name="T55" fmla="*/ 453 h 834"/>
              <a:gd name="T56" fmla="*/ 262 w 1065"/>
              <a:gd name="T57" fmla="*/ 472 h 834"/>
              <a:gd name="T58" fmla="*/ 273 w 1065"/>
              <a:gd name="T59" fmla="*/ 709 h 834"/>
              <a:gd name="T60" fmla="*/ 180 w 1065"/>
              <a:gd name="T61" fmla="*/ 709 h 834"/>
              <a:gd name="T62" fmla="*/ 191 w 1065"/>
              <a:gd name="T63" fmla="*/ 472 h 834"/>
              <a:gd name="T64" fmla="*/ 201 w 1065"/>
              <a:gd name="T65" fmla="*/ 453 h 834"/>
              <a:gd name="T66" fmla="*/ 0 w 1065"/>
              <a:gd name="T67" fmla="*/ 609 h 834"/>
              <a:gd name="T68" fmla="*/ 92 w 1065"/>
              <a:gd name="T69" fmla="*/ 834 h 834"/>
              <a:gd name="T70" fmla="*/ 124 w 1065"/>
              <a:gd name="T71" fmla="*/ 601 h 834"/>
              <a:gd name="T72" fmla="*/ 320 w 1065"/>
              <a:gd name="T73" fmla="*/ 834 h 834"/>
              <a:gd name="T74" fmla="*/ 352 w 1065"/>
              <a:gd name="T75" fmla="*/ 601 h 834"/>
              <a:gd name="T76" fmla="*/ 446 w 1065"/>
              <a:gd name="T77" fmla="*/ 834 h 834"/>
              <a:gd name="T78" fmla="*/ 290 w 1065"/>
              <a:gd name="T79" fmla="*/ 453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5" h="834">
                <a:moveTo>
                  <a:pt x="543" y="271"/>
                </a:moveTo>
                <a:lnTo>
                  <a:pt x="392" y="422"/>
                </a:lnTo>
                <a:cubicBezTo>
                  <a:pt x="408" y="431"/>
                  <a:pt x="422" y="442"/>
                  <a:pt x="434" y="454"/>
                </a:cubicBezTo>
                <a:lnTo>
                  <a:pt x="544" y="344"/>
                </a:lnTo>
                <a:lnTo>
                  <a:pt x="662" y="463"/>
                </a:lnTo>
                <a:lnTo>
                  <a:pt x="828" y="296"/>
                </a:lnTo>
                <a:lnTo>
                  <a:pt x="854" y="361"/>
                </a:lnTo>
                <a:lnTo>
                  <a:pt x="907" y="179"/>
                </a:lnTo>
                <a:lnTo>
                  <a:pt x="725" y="232"/>
                </a:lnTo>
                <a:lnTo>
                  <a:pt x="792" y="259"/>
                </a:lnTo>
                <a:lnTo>
                  <a:pt x="662" y="389"/>
                </a:lnTo>
                <a:lnTo>
                  <a:pt x="543" y="271"/>
                </a:lnTo>
                <a:close/>
                <a:moveTo>
                  <a:pt x="1065" y="111"/>
                </a:moveTo>
                <a:lnTo>
                  <a:pt x="1065" y="111"/>
                </a:lnTo>
                <a:lnTo>
                  <a:pt x="1065" y="44"/>
                </a:lnTo>
                <a:lnTo>
                  <a:pt x="647" y="44"/>
                </a:lnTo>
                <a:lnTo>
                  <a:pt x="647" y="0"/>
                </a:lnTo>
                <a:lnTo>
                  <a:pt x="607" y="0"/>
                </a:lnTo>
                <a:lnTo>
                  <a:pt x="607" y="44"/>
                </a:lnTo>
                <a:lnTo>
                  <a:pt x="214" y="44"/>
                </a:lnTo>
                <a:lnTo>
                  <a:pt x="214" y="111"/>
                </a:lnTo>
                <a:lnTo>
                  <a:pt x="243" y="111"/>
                </a:lnTo>
                <a:lnTo>
                  <a:pt x="243" y="170"/>
                </a:lnTo>
                <a:cubicBezTo>
                  <a:pt x="264" y="172"/>
                  <a:pt x="283" y="179"/>
                  <a:pt x="300" y="189"/>
                </a:cubicBezTo>
                <a:lnTo>
                  <a:pt x="300" y="111"/>
                </a:lnTo>
                <a:lnTo>
                  <a:pt x="981" y="111"/>
                </a:lnTo>
                <a:lnTo>
                  <a:pt x="981" y="548"/>
                </a:lnTo>
                <a:lnTo>
                  <a:pt x="493" y="548"/>
                </a:lnTo>
                <a:cubicBezTo>
                  <a:pt x="496" y="555"/>
                  <a:pt x="497" y="562"/>
                  <a:pt x="499" y="570"/>
                </a:cubicBezTo>
                <a:lnTo>
                  <a:pt x="981" y="570"/>
                </a:lnTo>
                <a:lnTo>
                  <a:pt x="981" y="593"/>
                </a:lnTo>
                <a:lnTo>
                  <a:pt x="501" y="593"/>
                </a:lnTo>
                <a:cubicBezTo>
                  <a:pt x="502" y="599"/>
                  <a:pt x="503" y="604"/>
                  <a:pt x="503" y="609"/>
                </a:cubicBezTo>
                <a:lnTo>
                  <a:pt x="503" y="664"/>
                </a:lnTo>
                <a:lnTo>
                  <a:pt x="607" y="664"/>
                </a:lnTo>
                <a:lnTo>
                  <a:pt x="607" y="828"/>
                </a:lnTo>
                <a:lnTo>
                  <a:pt x="647" y="828"/>
                </a:lnTo>
                <a:lnTo>
                  <a:pt x="647" y="664"/>
                </a:lnTo>
                <a:lnTo>
                  <a:pt x="779" y="664"/>
                </a:lnTo>
                <a:lnTo>
                  <a:pt x="839" y="823"/>
                </a:lnTo>
                <a:lnTo>
                  <a:pt x="878" y="813"/>
                </a:lnTo>
                <a:lnTo>
                  <a:pt x="822" y="664"/>
                </a:lnTo>
                <a:lnTo>
                  <a:pt x="1065" y="664"/>
                </a:lnTo>
                <a:lnTo>
                  <a:pt x="1065" y="593"/>
                </a:lnTo>
                <a:lnTo>
                  <a:pt x="1039" y="593"/>
                </a:lnTo>
                <a:lnTo>
                  <a:pt x="1039" y="111"/>
                </a:lnTo>
                <a:lnTo>
                  <a:pt x="1065" y="111"/>
                </a:lnTo>
                <a:close/>
                <a:moveTo>
                  <a:pt x="223" y="431"/>
                </a:moveTo>
                <a:lnTo>
                  <a:pt x="223" y="431"/>
                </a:lnTo>
                <a:cubicBezTo>
                  <a:pt x="280" y="431"/>
                  <a:pt x="327" y="385"/>
                  <a:pt x="327" y="328"/>
                </a:cubicBezTo>
                <a:cubicBezTo>
                  <a:pt x="327" y="271"/>
                  <a:pt x="280" y="224"/>
                  <a:pt x="223" y="224"/>
                </a:cubicBezTo>
                <a:cubicBezTo>
                  <a:pt x="166" y="224"/>
                  <a:pt x="120" y="271"/>
                  <a:pt x="120" y="328"/>
                </a:cubicBezTo>
                <a:cubicBezTo>
                  <a:pt x="120" y="385"/>
                  <a:pt x="166" y="431"/>
                  <a:pt x="223" y="431"/>
                </a:cubicBezTo>
                <a:close/>
                <a:moveTo>
                  <a:pt x="290" y="453"/>
                </a:moveTo>
                <a:lnTo>
                  <a:pt x="290" y="453"/>
                </a:lnTo>
                <a:lnTo>
                  <a:pt x="251" y="453"/>
                </a:lnTo>
                <a:lnTo>
                  <a:pt x="257" y="457"/>
                </a:lnTo>
                <a:cubicBezTo>
                  <a:pt x="262" y="460"/>
                  <a:pt x="264" y="467"/>
                  <a:pt x="262" y="472"/>
                </a:cubicBezTo>
                <a:lnTo>
                  <a:pt x="248" y="507"/>
                </a:lnTo>
                <a:lnTo>
                  <a:pt x="273" y="709"/>
                </a:lnTo>
                <a:lnTo>
                  <a:pt x="226" y="751"/>
                </a:lnTo>
                <a:lnTo>
                  <a:pt x="180" y="709"/>
                </a:lnTo>
                <a:lnTo>
                  <a:pt x="205" y="507"/>
                </a:lnTo>
                <a:lnTo>
                  <a:pt x="191" y="472"/>
                </a:lnTo>
                <a:cubicBezTo>
                  <a:pt x="188" y="467"/>
                  <a:pt x="191" y="460"/>
                  <a:pt x="195" y="457"/>
                </a:cubicBezTo>
                <a:lnTo>
                  <a:pt x="201" y="453"/>
                </a:lnTo>
                <a:lnTo>
                  <a:pt x="156" y="453"/>
                </a:lnTo>
                <a:cubicBezTo>
                  <a:pt x="70" y="453"/>
                  <a:pt x="0" y="523"/>
                  <a:pt x="0" y="609"/>
                </a:cubicBezTo>
                <a:lnTo>
                  <a:pt x="0" y="834"/>
                </a:lnTo>
                <a:lnTo>
                  <a:pt x="92" y="834"/>
                </a:lnTo>
                <a:lnTo>
                  <a:pt x="92" y="601"/>
                </a:lnTo>
                <a:lnTo>
                  <a:pt x="124" y="601"/>
                </a:lnTo>
                <a:lnTo>
                  <a:pt x="124" y="834"/>
                </a:lnTo>
                <a:lnTo>
                  <a:pt x="320" y="834"/>
                </a:lnTo>
                <a:lnTo>
                  <a:pt x="320" y="601"/>
                </a:lnTo>
                <a:lnTo>
                  <a:pt x="352" y="601"/>
                </a:lnTo>
                <a:lnTo>
                  <a:pt x="352" y="834"/>
                </a:lnTo>
                <a:lnTo>
                  <a:pt x="446" y="834"/>
                </a:lnTo>
                <a:lnTo>
                  <a:pt x="446" y="609"/>
                </a:lnTo>
                <a:cubicBezTo>
                  <a:pt x="446" y="523"/>
                  <a:pt x="376" y="453"/>
                  <a:pt x="290" y="453"/>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dirty="0">
              <a:solidFill>
                <a:schemeClr val="bg1"/>
              </a:solidFill>
            </a:endParaRPr>
          </a:p>
        </p:txBody>
      </p:sp>
      <p:grpSp>
        <p:nvGrpSpPr>
          <p:cNvPr id="3" name="组合 2"/>
          <p:cNvGrpSpPr/>
          <p:nvPr/>
        </p:nvGrpSpPr>
        <p:grpSpPr>
          <a:xfrm>
            <a:off x="304800" y="1041425"/>
            <a:ext cx="11953875" cy="2699625"/>
            <a:chOff x="904769" y="1041425"/>
            <a:chExt cx="10838210" cy="2699625"/>
          </a:xfrm>
        </p:grpSpPr>
        <p:sp>
          <p:nvSpPr>
            <p:cNvPr id="34" name="矩形 33"/>
            <p:cNvSpPr/>
            <p:nvPr/>
          </p:nvSpPr>
          <p:spPr>
            <a:xfrm>
              <a:off x="904769" y="1041425"/>
              <a:ext cx="10451051" cy="2699625"/>
            </a:xfrm>
            <a:prstGeom prst="rect">
              <a:avLst/>
            </a:prstGeom>
            <a:solidFill>
              <a:srgbClr val="5D7391">
                <a:alpha val="69804"/>
              </a:srgbClr>
            </a:solidFill>
            <a:ln>
              <a:noFill/>
            </a:ln>
            <a:effectLst>
              <a:outerShdw blurRad="368300" dist="215900" dir="5400000" algn="t"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p:cNvSpPr txBox="1">
              <a:spLocks/>
            </p:cNvSpPr>
            <p:nvPr/>
          </p:nvSpPr>
          <p:spPr>
            <a:xfrm>
              <a:off x="1227379" y="10414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b="1" dirty="0">
                  <a:solidFill>
                    <a:schemeClr val="bg1"/>
                  </a:solidFill>
                  <a:ea typeface="Arial Unicode MS" panose="020B0604020202020204" pitchFamily="34" charset="-122"/>
                  <a:cs typeface="Arial Unicode MS" panose="020B0604020202020204" pitchFamily="34" charset="-122"/>
                </a:rPr>
                <a:t>I. Modeling of Camera</a:t>
              </a:r>
              <a:endParaRPr lang="zh-CN" altLang="en-US" sz="3600" b="1" dirty="0">
                <a:solidFill>
                  <a:schemeClr val="bg1"/>
                </a:solidFill>
                <a:ea typeface="Arial Unicode MS" panose="020B0604020202020204" pitchFamily="34" charset="-122"/>
                <a:cs typeface="Arial Unicode MS" panose="020B0604020202020204" pitchFamily="34" charset="-122"/>
              </a:endParaRPr>
            </a:p>
          </p:txBody>
        </p:sp>
        <p:sp>
          <p:nvSpPr>
            <p:cNvPr id="18" name="标题 2">
              <a:extLst/>
            </p:cNvPr>
            <p:cNvSpPr txBox="1">
              <a:spLocks/>
            </p:cNvSpPr>
            <p:nvPr/>
          </p:nvSpPr>
          <p:spPr>
            <a:xfrm>
              <a:off x="6304344" y="1276827"/>
              <a:ext cx="3819605" cy="1008934"/>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Geometric modeling of aperture, lens &amp; CCD</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20" name="标题 2">
              <a:extLst/>
            </p:cNvPr>
            <p:cNvSpPr txBox="1">
              <a:spLocks/>
            </p:cNvSpPr>
            <p:nvPr/>
          </p:nvSpPr>
          <p:spPr>
            <a:xfrm>
              <a:off x="6304343" y="2569856"/>
              <a:ext cx="3819605" cy="1008934"/>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Determine the position of camera in coordinate</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21" name="标题 2">
              <a:extLst/>
            </p:cNvPr>
            <p:cNvSpPr txBox="1">
              <a:spLocks/>
            </p:cNvSpPr>
            <p:nvPr/>
          </p:nvSpPr>
          <p:spPr>
            <a:xfrm>
              <a:off x="1481786" y="1906879"/>
              <a:ext cx="3819605" cy="1008934"/>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Simulation parameters</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22" name="右箭头 21"/>
            <p:cNvSpPr/>
            <p:nvPr/>
          </p:nvSpPr>
          <p:spPr>
            <a:xfrm rot="20116830">
              <a:off x="5525167" y="1733774"/>
              <a:ext cx="632749" cy="43983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27" name="右箭头 26"/>
            <p:cNvSpPr/>
            <p:nvPr/>
          </p:nvSpPr>
          <p:spPr>
            <a:xfrm rot="1744639">
              <a:off x="5521138" y="2695894"/>
              <a:ext cx="632749" cy="43983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grpSp>
      <p:grpSp>
        <p:nvGrpSpPr>
          <p:cNvPr id="4" name="组合 3"/>
          <p:cNvGrpSpPr/>
          <p:nvPr/>
        </p:nvGrpSpPr>
        <p:grpSpPr>
          <a:xfrm>
            <a:off x="304800" y="3674762"/>
            <a:ext cx="11526863" cy="3078375"/>
            <a:chOff x="904769" y="3674762"/>
            <a:chExt cx="10451052" cy="3078375"/>
          </a:xfrm>
        </p:grpSpPr>
        <p:sp>
          <p:nvSpPr>
            <p:cNvPr id="35" name="矩形 34"/>
            <p:cNvSpPr/>
            <p:nvPr/>
          </p:nvSpPr>
          <p:spPr>
            <a:xfrm>
              <a:off x="904769" y="3828780"/>
              <a:ext cx="10451052" cy="2924357"/>
            </a:xfrm>
            <a:prstGeom prst="rect">
              <a:avLst/>
            </a:prstGeom>
            <a:solidFill>
              <a:srgbClr val="5D7391">
                <a:alpha val="69804"/>
              </a:srgbClr>
            </a:solidFill>
            <a:ln>
              <a:noFill/>
            </a:ln>
            <a:effectLst>
              <a:outerShdw blurRad="368300" dist="215900" dir="5400000" algn="t"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227379" y="3674762"/>
              <a:ext cx="9077586" cy="2978852"/>
              <a:chOff x="1047894" y="2688699"/>
              <a:chExt cx="10515600" cy="3802652"/>
            </a:xfrm>
          </p:grpSpPr>
          <p:sp>
            <p:nvSpPr>
              <p:cNvPr id="36" name="标题 2">
                <a:extLst/>
              </p:cNvPr>
              <p:cNvSpPr txBox="1">
                <a:spLocks/>
              </p:cNvSpPr>
              <p:nvPr/>
            </p:nvSpPr>
            <p:spPr>
              <a:xfrm>
                <a:off x="6304343" y="3152035"/>
                <a:ext cx="3819605" cy="1008934"/>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Starting point</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37" name="标题 2">
                <a:extLst/>
              </p:cNvPr>
              <p:cNvSpPr txBox="1">
                <a:spLocks/>
              </p:cNvSpPr>
              <p:nvPr/>
            </p:nvSpPr>
            <p:spPr>
              <a:xfrm>
                <a:off x="6304342" y="4317226"/>
                <a:ext cx="3819605" cy="1008934"/>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Direction</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38" name="标题 2">
                <a:extLst/>
              </p:cNvPr>
              <p:cNvSpPr txBox="1">
                <a:spLocks/>
              </p:cNvSpPr>
              <p:nvPr/>
            </p:nvSpPr>
            <p:spPr>
              <a:xfrm>
                <a:off x="6304341" y="5482417"/>
                <a:ext cx="3819605" cy="1008934"/>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Intensity</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39" name="标题 1"/>
              <p:cNvSpPr txBox="1">
                <a:spLocks/>
              </p:cNvSpPr>
              <p:nvPr/>
            </p:nvSpPr>
            <p:spPr>
              <a:xfrm>
                <a:off x="1047894" y="268869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b="1" dirty="0">
                    <a:solidFill>
                      <a:schemeClr val="bg1"/>
                    </a:solidFill>
                    <a:ea typeface="Arial Unicode MS" panose="020B0604020202020204" pitchFamily="34" charset="-122"/>
                    <a:cs typeface="Arial Unicode MS" panose="020B0604020202020204" pitchFamily="34" charset="-122"/>
                  </a:rPr>
                  <a:t>II. Read a ray from file</a:t>
                </a:r>
                <a:endParaRPr lang="zh-CN" altLang="en-US" sz="3600" b="1" dirty="0">
                  <a:solidFill>
                    <a:schemeClr val="bg1"/>
                  </a:solidFill>
                  <a:ea typeface="Arial Unicode MS" panose="020B0604020202020204" pitchFamily="34" charset="-122"/>
                  <a:cs typeface="Arial Unicode MS" panose="020B0604020202020204" pitchFamily="34" charset="-122"/>
                </a:endParaRPr>
              </a:p>
            </p:txBody>
          </p:sp>
          <p:sp>
            <p:nvSpPr>
              <p:cNvPr id="40" name="右箭头 39"/>
              <p:cNvSpPr/>
              <p:nvPr/>
            </p:nvSpPr>
            <p:spPr>
              <a:xfrm rot="19019620">
                <a:off x="5383965" y="3799704"/>
                <a:ext cx="907094" cy="43983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41" name="右箭头 40"/>
              <p:cNvSpPr/>
              <p:nvPr/>
            </p:nvSpPr>
            <p:spPr>
              <a:xfrm>
                <a:off x="5474825" y="4667293"/>
                <a:ext cx="698115" cy="43983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42" name="标题 2">
                <a:extLst/>
              </p:cNvPr>
              <p:cNvSpPr txBox="1">
                <a:spLocks/>
              </p:cNvSpPr>
              <p:nvPr/>
            </p:nvSpPr>
            <p:spPr>
              <a:xfrm>
                <a:off x="1481787" y="4314521"/>
                <a:ext cx="3819605" cy="1008934"/>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DIS file</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43" name="右箭头 42"/>
              <p:cNvSpPr/>
              <p:nvPr/>
            </p:nvSpPr>
            <p:spPr>
              <a:xfrm rot="2319642">
                <a:off x="5374096" y="5451186"/>
                <a:ext cx="907094" cy="43983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grpSp>
      </p:grpSp>
      <p:sp>
        <p:nvSpPr>
          <p:cNvPr id="8" name="灯片编号占位符 7"/>
          <p:cNvSpPr>
            <a:spLocks noGrp="1"/>
          </p:cNvSpPr>
          <p:nvPr>
            <p:ph type="sldNum" sz="quarter" idx="12"/>
          </p:nvPr>
        </p:nvSpPr>
        <p:spPr>
          <a:xfrm>
            <a:off x="9448800" y="6492875"/>
            <a:ext cx="2743200" cy="365125"/>
          </a:xfrm>
        </p:spPr>
        <p:txBody>
          <a:bodyPr/>
          <a:lstStyle/>
          <a:p>
            <a:fld id="{B68E90E9-AED2-4792-9068-CF108C6FFA54}" type="slidenum">
              <a:rPr lang="zh-CN" altLang="en-US" smtClean="0">
                <a:solidFill>
                  <a:schemeClr val="bg1"/>
                </a:solidFill>
              </a:rPr>
              <a:t>14</a:t>
            </a:fld>
            <a:r>
              <a:rPr lang="en-US" altLang="zh-CN" dirty="0"/>
              <a:t>/25</a:t>
            </a:r>
            <a:endParaRPr lang="zh-CN" altLang="en-US" dirty="0"/>
          </a:p>
        </p:txBody>
      </p:sp>
    </p:spTree>
    <p:extLst>
      <p:ext uri="{BB962C8B-B14F-4D97-AF65-F5344CB8AC3E}">
        <p14:creationId xmlns:p14="http://schemas.microsoft.com/office/powerpoint/2010/main" val="30062069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1+#ppt_w/2"/>
                                          </p:val>
                                        </p:tav>
                                        <p:tav tm="100000">
                                          <p:val>
                                            <p:strVal val="#ppt_x"/>
                                          </p:val>
                                        </p:tav>
                                      </p:tavLst>
                                    </p:anim>
                                    <p:anim calcmode="lin" valueType="num">
                                      <p:cBhvr additive="base">
                                        <p:cTn id="14"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55" name="矩形 54"/>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5" name="矩形 24"/>
          <p:cNvSpPr>
            <a:spLocks noChangeArrowheads="1"/>
          </p:cNvSpPr>
          <p:nvPr/>
        </p:nvSpPr>
        <p:spPr bwMode="auto">
          <a:xfrm>
            <a:off x="5138533" y="69622"/>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j-ea"/>
                <a:ea typeface="+mj-ea"/>
                <a:sym typeface="微软雅黑 Light" pitchFamily="2" charset="-122"/>
              </a:rPr>
              <a:t>Algorithm Details</a:t>
            </a:r>
          </a:p>
        </p:txBody>
      </p:sp>
      <p:sp>
        <p:nvSpPr>
          <p:cNvPr id="30" name="Freeform 11"/>
          <p:cNvSpPr>
            <a:spLocks noEditPoints="1"/>
          </p:cNvSpPr>
          <p:nvPr/>
        </p:nvSpPr>
        <p:spPr bwMode="auto">
          <a:xfrm>
            <a:off x="6117835" y="309361"/>
            <a:ext cx="457974" cy="362018"/>
          </a:xfrm>
          <a:custGeom>
            <a:avLst/>
            <a:gdLst>
              <a:gd name="T0" fmla="*/ 392 w 1065"/>
              <a:gd name="T1" fmla="*/ 422 h 834"/>
              <a:gd name="T2" fmla="*/ 544 w 1065"/>
              <a:gd name="T3" fmla="*/ 344 h 834"/>
              <a:gd name="T4" fmla="*/ 828 w 1065"/>
              <a:gd name="T5" fmla="*/ 296 h 834"/>
              <a:gd name="T6" fmla="*/ 907 w 1065"/>
              <a:gd name="T7" fmla="*/ 179 h 834"/>
              <a:gd name="T8" fmla="*/ 792 w 1065"/>
              <a:gd name="T9" fmla="*/ 259 h 834"/>
              <a:gd name="T10" fmla="*/ 543 w 1065"/>
              <a:gd name="T11" fmla="*/ 271 h 834"/>
              <a:gd name="T12" fmla="*/ 1065 w 1065"/>
              <a:gd name="T13" fmla="*/ 111 h 834"/>
              <a:gd name="T14" fmla="*/ 647 w 1065"/>
              <a:gd name="T15" fmla="*/ 44 h 834"/>
              <a:gd name="T16" fmla="*/ 607 w 1065"/>
              <a:gd name="T17" fmla="*/ 0 h 834"/>
              <a:gd name="T18" fmla="*/ 214 w 1065"/>
              <a:gd name="T19" fmla="*/ 44 h 834"/>
              <a:gd name="T20" fmla="*/ 243 w 1065"/>
              <a:gd name="T21" fmla="*/ 111 h 834"/>
              <a:gd name="T22" fmla="*/ 300 w 1065"/>
              <a:gd name="T23" fmla="*/ 189 h 834"/>
              <a:gd name="T24" fmla="*/ 981 w 1065"/>
              <a:gd name="T25" fmla="*/ 111 h 834"/>
              <a:gd name="T26" fmla="*/ 493 w 1065"/>
              <a:gd name="T27" fmla="*/ 548 h 834"/>
              <a:gd name="T28" fmla="*/ 981 w 1065"/>
              <a:gd name="T29" fmla="*/ 570 h 834"/>
              <a:gd name="T30" fmla="*/ 501 w 1065"/>
              <a:gd name="T31" fmla="*/ 593 h 834"/>
              <a:gd name="T32" fmla="*/ 503 w 1065"/>
              <a:gd name="T33" fmla="*/ 664 h 834"/>
              <a:gd name="T34" fmla="*/ 607 w 1065"/>
              <a:gd name="T35" fmla="*/ 828 h 834"/>
              <a:gd name="T36" fmla="*/ 647 w 1065"/>
              <a:gd name="T37" fmla="*/ 664 h 834"/>
              <a:gd name="T38" fmla="*/ 839 w 1065"/>
              <a:gd name="T39" fmla="*/ 823 h 834"/>
              <a:gd name="T40" fmla="*/ 822 w 1065"/>
              <a:gd name="T41" fmla="*/ 664 h 834"/>
              <a:gd name="T42" fmla="*/ 1065 w 1065"/>
              <a:gd name="T43" fmla="*/ 593 h 834"/>
              <a:gd name="T44" fmla="*/ 1039 w 1065"/>
              <a:gd name="T45" fmla="*/ 111 h 834"/>
              <a:gd name="T46" fmla="*/ 223 w 1065"/>
              <a:gd name="T47" fmla="*/ 431 h 834"/>
              <a:gd name="T48" fmla="*/ 327 w 1065"/>
              <a:gd name="T49" fmla="*/ 328 h 834"/>
              <a:gd name="T50" fmla="*/ 120 w 1065"/>
              <a:gd name="T51" fmla="*/ 328 h 834"/>
              <a:gd name="T52" fmla="*/ 290 w 1065"/>
              <a:gd name="T53" fmla="*/ 453 h 834"/>
              <a:gd name="T54" fmla="*/ 251 w 1065"/>
              <a:gd name="T55" fmla="*/ 453 h 834"/>
              <a:gd name="T56" fmla="*/ 262 w 1065"/>
              <a:gd name="T57" fmla="*/ 472 h 834"/>
              <a:gd name="T58" fmla="*/ 273 w 1065"/>
              <a:gd name="T59" fmla="*/ 709 h 834"/>
              <a:gd name="T60" fmla="*/ 180 w 1065"/>
              <a:gd name="T61" fmla="*/ 709 h 834"/>
              <a:gd name="T62" fmla="*/ 191 w 1065"/>
              <a:gd name="T63" fmla="*/ 472 h 834"/>
              <a:gd name="T64" fmla="*/ 201 w 1065"/>
              <a:gd name="T65" fmla="*/ 453 h 834"/>
              <a:gd name="T66" fmla="*/ 0 w 1065"/>
              <a:gd name="T67" fmla="*/ 609 h 834"/>
              <a:gd name="T68" fmla="*/ 92 w 1065"/>
              <a:gd name="T69" fmla="*/ 834 h 834"/>
              <a:gd name="T70" fmla="*/ 124 w 1065"/>
              <a:gd name="T71" fmla="*/ 601 h 834"/>
              <a:gd name="T72" fmla="*/ 320 w 1065"/>
              <a:gd name="T73" fmla="*/ 834 h 834"/>
              <a:gd name="T74" fmla="*/ 352 w 1065"/>
              <a:gd name="T75" fmla="*/ 601 h 834"/>
              <a:gd name="T76" fmla="*/ 446 w 1065"/>
              <a:gd name="T77" fmla="*/ 834 h 834"/>
              <a:gd name="T78" fmla="*/ 290 w 1065"/>
              <a:gd name="T79" fmla="*/ 453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5" h="834">
                <a:moveTo>
                  <a:pt x="543" y="271"/>
                </a:moveTo>
                <a:lnTo>
                  <a:pt x="392" y="422"/>
                </a:lnTo>
                <a:cubicBezTo>
                  <a:pt x="408" y="431"/>
                  <a:pt x="422" y="442"/>
                  <a:pt x="434" y="454"/>
                </a:cubicBezTo>
                <a:lnTo>
                  <a:pt x="544" y="344"/>
                </a:lnTo>
                <a:lnTo>
                  <a:pt x="662" y="463"/>
                </a:lnTo>
                <a:lnTo>
                  <a:pt x="828" y="296"/>
                </a:lnTo>
                <a:lnTo>
                  <a:pt x="854" y="361"/>
                </a:lnTo>
                <a:lnTo>
                  <a:pt x="907" y="179"/>
                </a:lnTo>
                <a:lnTo>
                  <a:pt x="725" y="232"/>
                </a:lnTo>
                <a:lnTo>
                  <a:pt x="792" y="259"/>
                </a:lnTo>
                <a:lnTo>
                  <a:pt x="662" y="389"/>
                </a:lnTo>
                <a:lnTo>
                  <a:pt x="543" y="271"/>
                </a:lnTo>
                <a:close/>
                <a:moveTo>
                  <a:pt x="1065" y="111"/>
                </a:moveTo>
                <a:lnTo>
                  <a:pt x="1065" y="111"/>
                </a:lnTo>
                <a:lnTo>
                  <a:pt x="1065" y="44"/>
                </a:lnTo>
                <a:lnTo>
                  <a:pt x="647" y="44"/>
                </a:lnTo>
                <a:lnTo>
                  <a:pt x="647" y="0"/>
                </a:lnTo>
                <a:lnTo>
                  <a:pt x="607" y="0"/>
                </a:lnTo>
                <a:lnTo>
                  <a:pt x="607" y="44"/>
                </a:lnTo>
                <a:lnTo>
                  <a:pt x="214" y="44"/>
                </a:lnTo>
                <a:lnTo>
                  <a:pt x="214" y="111"/>
                </a:lnTo>
                <a:lnTo>
                  <a:pt x="243" y="111"/>
                </a:lnTo>
                <a:lnTo>
                  <a:pt x="243" y="170"/>
                </a:lnTo>
                <a:cubicBezTo>
                  <a:pt x="264" y="172"/>
                  <a:pt x="283" y="179"/>
                  <a:pt x="300" y="189"/>
                </a:cubicBezTo>
                <a:lnTo>
                  <a:pt x="300" y="111"/>
                </a:lnTo>
                <a:lnTo>
                  <a:pt x="981" y="111"/>
                </a:lnTo>
                <a:lnTo>
                  <a:pt x="981" y="548"/>
                </a:lnTo>
                <a:lnTo>
                  <a:pt x="493" y="548"/>
                </a:lnTo>
                <a:cubicBezTo>
                  <a:pt x="496" y="555"/>
                  <a:pt x="497" y="562"/>
                  <a:pt x="499" y="570"/>
                </a:cubicBezTo>
                <a:lnTo>
                  <a:pt x="981" y="570"/>
                </a:lnTo>
                <a:lnTo>
                  <a:pt x="981" y="593"/>
                </a:lnTo>
                <a:lnTo>
                  <a:pt x="501" y="593"/>
                </a:lnTo>
                <a:cubicBezTo>
                  <a:pt x="502" y="599"/>
                  <a:pt x="503" y="604"/>
                  <a:pt x="503" y="609"/>
                </a:cubicBezTo>
                <a:lnTo>
                  <a:pt x="503" y="664"/>
                </a:lnTo>
                <a:lnTo>
                  <a:pt x="607" y="664"/>
                </a:lnTo>
                <a:lnTo>
                  <a:pt x="607" y="828"/>
                </a:lnTo>
                <a:lnTo>
                  <a:pt x="647" y="828"/>
                </a:lnTo>
                <a:lnTo>
                  <a:pt x="647" y="664"/>
                </a:lnTo>
                <a:lnTo>
                  <a:pt x="779" y="664"/>
                </a:lnTo>
                <a:lnTo>
                  <a:pt x="839" y="823"/>
                </a:lnTo>
                <a:lnTo>
                  <a:pt x="878" y="813"/>
                </a:lnTo>
                <a:lnTo>
                  <a:pt x="822" y="664"/>
                </a:lnTo>
                <a:lnTo>
                  <a:pt x="1065" y="664"/>
                </a:lnTo>
                <a:lnTo>
                  <a:pt x="1065" y="593"/>
                </a:lnTo>
                <a:lnTo>
                  <a:pt x="1039" y="593"/>
                </a:lnTo>
                <a:lnTo>
                  <a:pt x="1039" y="111"/>
                </a:lnTo>
                <a:lnTo>
                  <a:pt x="1065" y="111"/>
                </a:lnTo>
                <a:close/>
                <a:moveTo>
                  <a:pt x="223" y="431"/>
                </a:moveTo>
                <a:lnTo>
                  <a:pt x="223" y="431"/>
                </a:lnTo>
                <a:cubicBezTo>
                  <a:pt x="280" y="431"/>
                  <a:pt x="327" y="385"/>
                  <a:pt x="327" y="328"/>
                </a:cubicBezTo>
                <a:cubicBezTo>
                  <a:pt x="327" y="271"/>
                  <a:pt x="280" y="224"/>
                  <a:pt x="223" y="224"/>
                </a:cubicBezTo>
                <a:cubicBezTo>
                  <a:pt x="166" y="224"/>
                  <a:pt x="120" y="271"/>
                  <a:pt x="120" y="328"/>
                </a:cubicBezTo>
                <a:cubicBezTo>
                  <a:pt x="120" y="385"/>
                  <a:pt x="166" y="431"/>
                  <a:pt x="223" y="431"/>
                </a:cubicBezTo>
                <a:close/>
                <a:moveTo>
                  <a:pt x="290" y="453"/>
                </a:moveTo>
                <a:lnTo>
                  <a:pt x="290" y="453"/>
                </a:lnTo>
                <a:lnTo>
                  <a:pt x="251" y="453"/>
                </a:lnTo>
                <a:lnTo>
                  <a:pt x="257" y="457"/>
                </a:lnTo>
                <a:cubicBezTo>
                  <a:pt x="262" y="460"/>
                  <a:pt x="264" y="467"/>
                  <a:pt x="262" y="472"/>
                </a:cubicBezTo>
                <a:lnTo>
                  <a:pt x="248" y="507"/>
                </a:lnTo>
                <a:lnTo>
                  <a:pt x="273" y="709"/>
                </a:lnTo>
                <a:lnTo>
                  <a:pt x="226" y="751"/>
                </a:lnTo>
                <a:lnTo>
                  <a:pt x="180" y="709"/>
                </a:lnTo>
                <a:lnTo>
                  <a:pt x="205" y="507"/>
                </a:lnTo>
                <a:lnTo>
                  <a:pt x="191" y="472"/>
                </a:lnTo>
                <a:cubicBezTo>
                  <a:pt x="188" y="467"/>
                  <a:pt x="191" y="460"/>
                  <a:pt x="195" y="457"/>
                </a:cubicBezTo>
                <a:lnTo>
                  <a:pt x="201" y="453"/>
                </a:lnTo>
                <a:lnTo>
                  <a:pt x="156" y="453"/>
                </a:lnTo>
                <a:cubicBezTo>
                  <a:pt x="70" y="453"/>
                  <a:pt x="0" y="523"/>
                  <a:pt x="0" y="609"/>
                </a:cubicBezTo>
                <a:lnTo>
                  <a:pt x="0" y="834"/>
                </a:lnTo>
                <a:lnTo>
                  <a:pt x="92" y="834"/>
                </a:lnTo>
                <a:lnTo>
                  <a:pt x="92" y="601"/>
                </a:lnTo>
                <a:lnTo>
                  <a:pt x="124" y="601"/>
                </a:lnTo>
                <a:lnTo>
                  <a:pt x="124" y="834"/>
                </a:lnTo>
                <a:lnTo>
                  <a:pt x="320" y="834"/>
                </a:lnTo>
                <a:lnTo>
                  <a:pt x="320" y="601"/>
                </a:lnTo>
                <a:lnTo>
                  <a:pt x="352" y="601"/>
                </a:lnTo>
                <a:lnTo>
                  <a:pt x="352" y="834"/>
                </a:lnTo>
                <a:lnTo>
                  <a:pt x="446" y="834"/>
                </a:lnTo>
                <a:lnTo>
                  <a:pt x="446" y="609"/>
                </a:lnTo>
                <a:cubicBezTo>
                  <a:pt x="446" y="523"/>
                  <a:pt x="376" y="453"/>
                  <a:pt x="290" y="453"/>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dirty="0">
              <a:solidFill>
                <a:schemeClr val="bg1"/>
              </a:solidFill>
            </a:endParaRPr>
          </a:p>
        </p:txBody>
      </p:sp>
      <p:grpSp>
        <p:nvGrpSpPr>
          <p:cNvPr id="6" name="组合 5"/>
          <p:cNvGrpSpPr/>
          <p:nvPr/>
        </p:nvGrpSpPr>
        <p:grpSpPr>
          <a:xfrm>
            <a:off x="582159" y="1041425"/>
            <a:ext cx="11160820" cy="5473675"/>
            <a:chOff x="582159" y="1041425"/>
            <a:chExt cx="11160820" cy="5473675"/>
          </a:xfrm>
        </p:grpSpPr>
        <p:sp>
          <p:nvSpPr>
            <p:cNvPr id="34" name="矩形 33"/>
            <p:cNvSpPr/>
            <p:nvPr/>
          </p:nvSpPr>
          <p:spPr>
            <a:xfrm>
              <a:off x="582159" y="1041425"/>
              <a:ext cx="11160820" cy="5473675"/>
            </a:xfrm>
            <a:prstGeom prst="rect">
              <a:avLst/>
            </a:prstGeom>
            <a:solidFill>
              <a:srgbClr val="5D7391">
                <a:alpha val="69804"/>
              </a:srgbClr>
            </a:solidFill>
            <a:ln>
              <a:noFill/>
            </a:ln>
            <a:effectLst>
              <a:outerShdw blurRad="368300" dist="215900" dir="5400000" algn="t"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p:cNvSpPr txBox="1">
              <a:spLocks/>
            </p:cNvSpPr>
            <p:nvPr/>
          </p:nvSpPr>
          <p:spPr>
            <a:xfrm>
              <a:off x="1227379" y="10414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b="1" dirty="0">
                  <a:solidFill>
                    <a:schemeClr val="bg1"/>
                  </a:solidFill>
                  <a:ea typeface="Arial Unicode MS" panose="020B0604020202020204" pitchFamily="34" charset="-122"/>
                  <a:cs typeface="Arial Unicode MS" panose="020B0604020202020204" pitchFamily="34" charset="-122"/>
                </a:rPr>
                <a:t>III. Perform Ray Propagation in Camera</a:t>
              </a:r>
              <a:endParaRPr lang="zh-CN" altLang="en-US" sz="3600" b="1" dirty="0">
                <a:solidFill>
                  <a:schemeClr val="bg1"/>
                </a:solidFill>
                <a:ea typeface="Arial Unicode MS" panose="020B0604020202020204" pitchFamily="34" charset="-122"/>
                <a:cs typeface="Arial Unicode MS" panose="020B0604020202020204" pitchFamily="34" charset="-122"/>
              </a:endParaRPr>
            </a:p>
          </p:txBody>
        </p:sp>
        <p:grpSp>
          <p:nvGrpSpPr>
            <p:cNvPr id="24" name="组合 23"/>
            <p:cNvGrpSpPr/>
            <p:nvPr/>
          </p:nvGrpSpPr>
          <p:grpSpPr>
            <a:xfrm>
              <a:off x="838200" y="1690688"/>
              <a:ext cx="10043089" cy="4673849"/>
              <a:chOff x="838200" y="1690688"/>
              <a:chExt cx="10043089" cy="4673849"/>
            </a:xfrm>
          </p:grpSpPr>
          <p:sp>
            <p:nvSpPr>
              <p:cNvPr id="25" name="标题 2">
                <a:extLst/>
              </p:cNvPr>
              <p:cNvSpPr txBox="1">
                <a:spLocks/>
              </p:cNvSpPr>
              <p:nvPr/>
            </p:nvSpPr>
            <p:spPr>
              <a:xfrm>
                <a:off x="2907237" y="1690688"/>
                <a:ext cx="2412287" cy="457073"/>
              </a:xfrm>
              <a:prstGeom prst="roundRect">
                <a:avLst/>
              </a:prstGeom>
              <a:solidFill>
                <a:srgbClr val="FFC000"/>
              </a:solidFill>
              <a:ln>
                <a:solidFill>
                  <a:srgbClr val="FFC000"/>
                </a:solidFill>
              </a:ln>
              <a:effectLst>
                <a:innerShdw blurRad="63500" dist="50800" dir="8100000">
                  <a:prstClr val="black">
                    <a:alpha val="50000"/>
                  </a:prstClr>
                </a:innerShdw>
              </a:effectLst>
            </p:spPr>
            <p:style>
              <a:lnRef idx="2">
                <a:schemeClr val="accent2"/>
              </a:lnRef>
              <a:fillRef idx="1">
                <a:schemeClr val="lt1"/>
              </a:fillRef>
              <a:effectRef idx="0">
                <a:schemeClr val="accent2"/>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Layer 1: aperture</a:t>
                </a:r>
              </a:p>
            </p:txBody>
          </p:sp>
          <p:sp>
            <p:nvSpPr>
              <p:cNvPr id="26" name="标题 2">
                <a:extLst/>
              </p:cNvPr>
              <p:cNvSpPr txBox="1">
                <a:spLocks/>
              </p:cNvSpPr>
              <p:nvPr/>
            </p:nvSpPr>
            <p:spPr>
              <a:xfrm>
                <a:off x="2994943" y="2649818"/>
                <a:ext cx="2324581" cy="983847"/>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Computing Intersection</a:t>
                </a:r>
              </a:p>
            </p:txBody>
          </p:sp>
          <p:sp>
            <p:nvSpPr>
              <p:cNvPr id="28" name="标题 2">
                <a:extLst/>
              </p:cNvPr>
              <p:cNvSpPr txBox="1">
                <a:spLocks/>
              </p:cNvSpPr>
              <p:nvPr/>
            </p:nvSpPr>
            <p:spPr>
              <a:xfrm>
                <a:off x="3618049" y="4333933"/>
                <a:ext cx="1701475" cy="1283611"/>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Update</a:t>
                </a:r>
              </a:p>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Ray</a:t>
                </a:r>
              </a:p>
            </p:txBody>
          </p:sp>
          <p:sp>
            <p:nvSpPr>
              <p:cNvPr id="29" name="标题 2">
                <a:extLst/>
              </p:cNvPr>
              <p:cNvSpPr txBox="1">
                <a:spLocks/>
              </p:cNvSpPr>
              <p:nvPr/>
            </p:nvSpPr>
            <p:spPr>
              <a:xfrm>
                <a:off x="5774796" y="1690689"/>
                <a:ext cx="2324581" cy="457072"/>
              </a:xfrm>
              <a:prstGeom prst="roundRect">
                <a:avLst/>
              </a:prstGeom>
              <a:solidFill>
                <a:srgbClr val="FFC000"/>
              </a:solidFill>
              <a:ln>
                <a:solidFill>
                  <a:srgbClr val="FFC000"/>
                </a:solidFill>
              </a:ln>
              <a:effectLst>
                <a:innerShdw blurRad="63500" dist="50800" dir="8100000">
                  <a:prstClr val="black">
                    <a:alpha val="50000"/>
                  </a:prstClr>
                </a:innerShdw>
              </a:effectLst>
            </p:spPr>
            <p:style>
              <a:lnRef idx="2">
                <a:schemeClr val="accent2"/>
              </a:lnRef>
              <a:fillRef idx="1">
                <a:schemeClr val="lt1"/>
              </a:fillRef>
              <a:effectRef idx="0">
                <a:schemeClr val="accent2"/>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Layer 2: lens</a:t>
                </a:r>
              </a:p>
            </p:txBody>
          </p:sp>
          <p:sp>
            <p:nvSpPr>
              <p:cNvPr id="31" name="标题 2">
                <a:extLst/>
              </p:cNvPr>
              <p:cNvSpPr txBox="1">
                <a:spLocks/>
              </p:cNvSpPr>
              <p:nvPr/>
            </p:nvSpPr>
            <p:spPr>
              <a:xfrm>
                <a:off x="8554649" y="1690688"/>
                <a:ext cx="2324581" cy="412725"/>
              </a:xfrm>
              <a:prstGeom prst="roundRect">
                <a:avLst/>
              </a:prstGeom>
              <a:solidFill>
                <a:srgbClr val="FFC000"/>
              </a:solidFill>
              <a:ln>
                <a:solidFill>
                  <a:srgbClr val="FFC000"/>
                </a:solidFill>
              </a:ln>
              <a:effectLst>
                <a:innerShdw blurRad="63500" dist="50800" dir="8100000">
                  <a:prstClr val="black">
                    <a:alpha val="50000"/>
                  </a:prstClr>
                </a:innerShdw>
              </a:effectLst>
            </p:spPr>
            <p:style>
              <a:lnRef idx="2">
                <a:schemeClr val="accent2"/>
              </a:lnRef>
              <a:fillRef idx="1">
                <a:schemeClr val="lt1"/>
              </a:fillRef>
              <a:effectRef idx="0">
                <a:schemeClr val="accent2"/>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Layer 3: CCD</a:t>
                </a:r>
              </a:p>
            </p:txBody>
          </p:sp>
          <p:sp>
            <p:nvSpPr>
              <p:cNvPr id="32" name="右箭头 31"/>
              <p:cNvSpPr/>
              <p:nvPr/>
            </p:nvSpPr>
            <p:spPr>
              <a:xfrm rot="5400000">
                <a:off x="2330845" y="4560977"/>
                <a:ext cx="1985061" cy="321197"/>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solidFill>
                    <a:schemeClr val="bg2">
                      <a:lumMod val="50000"/>
                    </a:schemeClr>
                  </a:solidFill>
                </a:endParaRPr>
              </a:p>
            </p:txBody>
          </p:sp>
          <p:sp>
            <p:nvSpPr>
              <p:cNvPr id="33" name="右箭头 32"/>
              <p:cNvSpPr/>
              <p:nvPr/>
            </p:nvSpPr>
            <p:spPr>
              <a:xfrm rot="5400000">
                <a:off x="4211619" y="3823201"/>
                <a:ext cx="514332" cy="321197"/>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44" name="右箭头 43"/>
              <p:cNvSpPr/>
              <p:nvPr/>
            </p:nvSpPr>
            <p:spPr>
              <a:xfrm rot="18116097">
                <a:off x="5198503" y="3823200"/>
                <a:ext cx="697315" cy="321197"/>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45" name="文本框 44"/>
              <p:cNvSpPr txBox="1"/>
              <p:nvPr/>
            </p:nvSpPr>
            <p:spPr>
              <a:xfrm>
                <a:off x="3370942" y="3783744"/>
                <a:ext cx="597060" cy="461665"/>
              </a:xfrm>
              <a:prstGeom prst="rect">
                <a:avLst/>
              </a:prstGeom>
              <a:noFill/>
            </p:spPr>
            <p:txBody>
              <a:bodyPr wrap="square" rtlCol="0">
                <a:spAutoFit/>
              </a:bodyPr>
              <a:lstStyle/>
              <a:p>
                <a:pPr algn="ctr" defTabSz="584200">
                  <a:defRPr/>
                </a:pPr>
                <a:r>
                  <a:rPr lang="en-US" altLang="zh-CN" sz="2400" b="1" dirty="0">
                    <a:solidFill>
                      <a:schemeClr val="bg1"/>
                    </a:solidFill>
                    <a:ea typeface="Arial Unicode MS" panose="020B0604020202020204" pitchFamily="34" charset="-122"/>
                    <a:cs typeface="Arial Unicode MS" panose="020B0604020202020204" pitchFamily="34" charset="-122"/>
                    <a:sym typeface="Helvetica Neue Medium"/>
                  </a:rPr>
                  <a:t>No</a:t>
                </a:r>
                <a:endParaRPr lang="zh-CN" altLang="en-US" sz="2400" b="1" dirty="0">
                  <a:solidFill>
                    <a:schemeClr val="bg1"/>
                  </a:solidFill>
                  <a:ea typeface="Arial Unicode MS" panose="020B0604020202020204" pitchFamily="34" charset="-122"/>
                  <a:cs typeface="Arial Unicode MS" panose="020B0604020202020204" pitchFamily="34" charset="-122"/>
                  <a:sym typeface="Helvetica Neue Medium"/>
                </a:endParaRPr>
              </a:p>
            </p:txBody>
          </p:sp>
          <p:sp>
            <p:nvSpPr>
              <p:cNvPr id="46" name="文本框 45"/>
              <p:cNvSpPr txBox="1"/>
              <p:nvPr/>
            </p:nvSpPr>
            <p:spPr>
              <a:xfrm>
                <a:off x="4565062" y="3783743"/>
                <a:ext cx="754462" cy="461665"/>
              </a:xfrm>
              <a:prstGeom prst="rect">
                <a:avLst/>
              </a:prstGeom>
              <a:noFill/>
            </p:spPr>
            <p:txBody>
              <a:bodyPr wrap="square" rtlCol="0">
                <a:spAutoFit/>
              </a:bodyPr>
              <a:lstStyle/>
              <a:p>
                <a:pPr algn="ctr" defTabSz="584200">
                  <a:defRPr/>
                </a:pPr>
                <a:r>
                  <a:rPr lang="en-US" altLang="zh-CN" sz="2400" b="1" dirty="0">
                    <a:solidFill>
                      <a:schemeClr val="bg1"/>
                    </a:solidFill>
                    <a:ea typeface="Arial Unicode MS" panose="020B0604020202020204" pitchFamily="34" charset="-122"/>
                    <a:cs typeface="Arial Unicode MS" panose="020B0604020202020204" pitchFamily="34" charset="-122"/>
                  </a:rPr>
                  <a:t>Yes</a:t>
                </a:r>
                <a:endParaRPr lang="zh-CN" altLang="en-US" sz="2400" b="1" dirty="0">
                  <a:solidFill>
                    <a:schemeClr val="bg1"/>
                  </a:solidFill>
                  <a:ea typeface="Arial Unicode MS" panose="020B0604020202020204" pitchFamily="34" charset="-122"/>
                  <a:cs typeface="Arial Unicode MS" panose="020B0604020202020204" pitchFamily="34" charset="-122"/>
                </a:endParaRPr>
              </a:p>
            </p:txBody>
          </p:sp>
          <p:sp>
            <p:nvSpPr>
              <p:cNvPr id="47" name="标题 2">
                <a:extLst/>
              </p:cNvPr>
              <p:cNvSpPr txBox="1">
                <a:spLocks/>
              </p:cNvSpPr>
              <p:nvPr/>
            </p:nvSpPr>
            <p:spPr>
              <a:xfrm>
                <a:off x="5774796" y="2649818"/>
                <a:ext cx="2324581" cy="983847"/>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Computing Intersection</a:t>
                </a:r>
              </a:p>
            </p:txBody>
          </p:sp>
          <p:sp>
            <p:nvSpPr>
              <p:cNvPr id="48" name="标题 2">
                <a:extLst/>
              </p:cNvPr>
              <p:cNvSpPr txBox="1">
                <a:spLocks/>
              </p:cNvSpPr>
              <p:nvPr/>
            </p:nvSpPr>
            <p:spPr>
              <a:xfrm>
                <a:off x="6397902" y="4333933"/>
                <a:ext cx="1842612" cy="1283611"/>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Update Ray</a:t>
                </a:r>
              </a:p>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(Snell’s Law)</a:t>
                </a:r>
              </a:p>
            </p:txBody>
          </p:sp>
          <p:sp>
            <p:nvSpPr>
              <p:cNvPr id="49" name="右箭头 48"/>
              <p:cNvSpPr/>
              <p:nvPr/>
            </p:nvSpPr>
            <p:spPr>
              <a:xfrm rot="5400000">
                <a:off x="5110698" y="4560977"/>
                <a:ext cx="1985061" cy="321197"/>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solidFill>
                    <a:schemeClr val="bg2">
                      <a:lumMod val="50000"/>
                    </a:schemeClr>
                  </a:solidFill>
                </a:endParaRPr>
              </a:p>
            </p:txBody>
          </p:sp>
          <p:sp>
            <p:nvSpPr>
              <p:cNvPr id="50" name="右箭头 49"/>
              <p:cNvSpPr/>
              <p:nvPr/>
            </p:nvSpPr>
            <p:spPr>
              <a:xfrm rot="5400000">
                <a:off x="6991472" y="3823201"/>
                <a:ext cx="514332" cy="321197"/>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51" name="右箭头 50"/>
              <p:cNvSpPr/>
              <p:nvPr/>
            </p:nvSpPr>
            <p:spPr>
              <a:xfrm rot="18116097">
                <a:off x="7978356" y="3823200"/>
                <a:ext cx="697315" cy="321197"/>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52" name="文本框 51"/>
              <p:cNvSpPr txBox="1"/>
              <p:nvPr/>
            </p:nvSpPr>
            <p:spPr>
              <a:xfrm>
                <a:off x="6150795" y="3783744"/>
                <a:ext cx="597060" cy="461665"/>
              </a:xfrm>
              <a:prstGeom prst="rect">
                <a:avLst/>
              </a:prstGeom>
              <a:noFill/>
            </p:spPr>
            <p:txBody>
              <a:bodyPr wrap="square" rtlCol="0">
                <a:spAutoFit/>
              </a:bodyPr>
              <a:lstStyle/>
              <a:p>
                <a:pPr algn="ctr" defTabSz="584200">
                  <a:defRPr/>
                </a:pPr>
                <a:r>
                  <a:rPr lang="en-US" altLang="zh-CN" sz="2400" b="1" dirty="0">
                    <a:solidFill>
                      <a:schemeClr val="bg1"/>
                    </a:solidFill>
                    <a:ea typeface="Arial Unicode MS" panose="020B0604020202020204" pitchFamily="34" charset="-122"/>
                    <a:cs typeface="Arial Unicode MS" panose="020B0604020202020204" pitchFamily="34" charset="-122"/>
                  </a:rPr>
                  <a:t>No</a:t>
                </a:r>
                <a:endParaRPr lang="zh-CN" altLang="en-US" sz="2400" b="1" dirty="0">
                  <a:solidFill>
                    <a:schemeClr val="bg1"/>
                  </a:solidFill>
                  <a:ea typeface="Arial Unicode MS" panose="020B0604020202020204" pitchFamily="34" charset="-122"/>
                  <a:cs typeface="Arial Unicode MS" panose="020B0604020202020204" pitchFamily="34" charset="-122"/>
                </a:endParaRPr>
              </a:p>
            </p:txBody>
          </p:sp>
          <p:sp>
            <p:nvSpPr>
              <p:cNvPr id="53" name="文本框 52"/>
              <p:cNvSpPr txBox="1"/>
              <p:nvPr/>
            </p:nvSpPr>
            <p:spPr>
              <a:xfrm>
                <a:off x="7344915" y="3783743"/>
                <a:ext cx="754462" cy="461665"/>
              </a:xfrm>
              <a:prstGeom prst="rect">
                <a:avLst/>
              </a:prstGeom>
              <a:noFill/>
            </p:spPr>
            <p:txBody>
              <a:bodyPr wrap="square" rtlCol="0">
                <a:spAutoFit/>
              </a:bodyPr>
              <a:lstStyle/>
              <a:p>
                <a:pPr algn="ctr" defTabSz="584200">
                  <a:defRPr/>
                </a:pPr>
                <a:r>
                  <a:rPr lang="en-US" altLang="zh-CN" sz="2400" b="1" dirty="0">
                    <a:solidFill>
                      <a:schemeClr val="bg1"/>
                    </a:solidFill>
                    <a:ea typeface="Arial Unicode MS" panose="020B0604020202020204" pitchFamily="34" charset="-122"/>
                    <a:cs typeface="Arial Unicode MS" panose="020B0604020202020204" pitchFamily="34" charset="-122"/>
                    <a:sym typeface="Helvetica Neue Medium"/>
                  </a:rPr>
                  <a:t>Yes</a:t>
                </a:r>
                <a:endParaRPr lang="zh-CN" altLang="en-US" sz="2400" b="1" dirty="0">
                  <a:solidFill>
                    <a:schemeClr val="bg1"/>
                  </a:solidFill>
                  <a:ea typeface="Arial Unicode MS" panose="020B0604020202020204" pitchFamily="34" charset="-122"/>
                  <a:cs typeface="Arial Unicode MS" panose="020B0604020202020204" pitchFamily="34" charset="-122"/>
                  <a:sym typeface="Helvetica Neue Medium"/>
                </a:endParaRPr>
              </a:p>
            </p:txBody>
          </p:sp>
          <p:sp>
            <p:nvSpPr>
              <p:cNvPr id="54" name="标题 2">
                <a:extLst/>
              </p:cNvPr>
              <p:cNvSpPr txBox="1">
                <a:spLocks/>
              </p:cNvSpPr>
              <p:nvPr/>
            </p:nvSpPr>
            <p:spPr>
              <a:xfrm>
                <a:off x="8556708" y="2649818"/>
                <a:ext cx="2324581" cy="983847"/>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Computing Intersection</a:t>
                </a:r>
              </a:p>
            </p:txBody>
          </p:sp>
          <p:sp>
            <p:nvSpPr>
              <p:cNvPr id="56" name="标题 2">
                <a:extLst/>
              </p:cNvPr>
              <p:cNvSpPr txBox="1">
                <a:spLocks/>
              </p:cNvSpPr>
              <p:nvPr/>
            </p:nvSpPr>
            <p:spPr>
              <a:xfrm>
                <a:off x="9179814" y="4333933"/>
                <a:ext cx="1701475" cy="1283611"/>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Add to Intensity</a:t>
                </a:r>
              </a:p>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Matrix </a:t>
                </a:r>
              </a:p>
            </p:txBody>
          </p:sp>
          <p:sp>
            <p:nvSpPr>
              <p:cNvPr id="57" name="右箭头 56"/>
              <p:cNvSpPr/>
              <p:nvPr/>
            </p:nvSpPr>
            <p:spPr>
              <a:xfrm rot="5400000">
                <a:off x="7892610" y="4560977"/>
                <a:ext cx="1985061" cy="321197"/>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solidFill>
                    <a:schemeClr val="bg2">
                      <a:lumMod val="50000"/>
                    </a:schemeClr>
                  </a:solidFill>
                </a:endParaRPr>
              </a:p>
            </p:txBody>
          </p:sp>
          <p:sp>
            <p:nvSpPr>
              <p:cNvPr id="58" name="右箭头 57"/>
              <p:cNvSpPr/>
              <p:nvPr/>
            </p:nvSpPr>
            <p:spPr>
              <a:xfrm rot="5400000">
                <a:off x="9773384" y="3823201"/>
                <a:ext cx="514332" cy="321197"/>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59" name="文本框 58"/>
              <p:cNvSpPr txBox="1"/>
              <p:nvPr/>
            </p:nvSpPr>
            <p:spPr>
              <a:xfrm>
                <a:off x="8932707" y="3783744"/>
                <a:ext cx="597060" cy="461665"/>
              </a:xfrm>
              <a:prstGeom prst="rect">
                <a:avLst/>
              </a:prstGeom>
              <a:noFill/>
            </p:spPr>
            <p:txBody>
              <a:bodyPr wrap="square" rtlCol="0">
                <a:spAutoFit/>
              </a:bodyPr>
              <a:lstStyle/>
              <a:p>
                <a:pPr algn="ctr" defTabSz="584200">
                  <a:defRPr/>
                </a:pPr>
                <a:r>
                  <a:rPr lang="en-US" altLang="zh-CN" sz="2400" b="1" dirty="0">
                    <a:solidFill>
                      <a:schemeClr val="bg1"/>
                    </a:solidFill>
                    <a:ea typeface="Arial Unicode MS" panose="020B0604020202020204" pitchFamily="34" charset="-122"/>
                    <a:cs typeface="Arial Unicode MS" panose="020B0604020202020204" pitchFamily="34" charset="-122"/>
                  </a:rPr>
                  <a:t>No</a:t>
                </a:r>
                <a:endParaRPr lang="zh-CN" altLang="en-US" sz="2400" b="1" dirty="0">
                  <a:solidFill>
                    <a:schemeClr val="bg1"/>
                  </a:solidFill>
                  <a:ea typeface="Arial Unicode MS" panose="020B0604020202020204" pitchFamily="34" charset="-122"/>
                  <a:cs typeface="Arial Unicode MS" panose="020B0604020202020204" pitchFamily="34" charset="-122"/>
                </a:endParaRPr>
              </a:p>
            </p:txBody>
          </p:sp>
          <p:sp>
            <p:nvSpPr>
              <p:cNvPr id="60" name="文本框 59"/>
              <p:cNvSpPr txBox="1"/>
              <p:nvPr/>
            </p:nvSpPr>
            <p:spPr>
              <a:xfrm>
                <a:off x="10126827" y="3783743"/>
                <a:ext cx="754462" cy="461665"/>
              </a:xfrm>
              <a:prstGeom prst="rect">
                <a:avLst/>
              </a:prstGeom>
              <a:noFill/>
            </p:spPr>
            <p:txBody>
              <a:bodyPr wrap="square" rtlCol="0">
                <a:spAutoFit/>
              </a:bodyPr>
              <a:lstStyle/>
              <a:p>
                <a:pPr algn="ctr" defTabSz="584200">
                  <a:defRPr/>
                </a:pPr>
                <a:r>
                  <a:rPr lang="en-US" altLang="zh-CN" sz="2400" b="1" dirty="0">
                    <a:solidFill>
                      <a:schemeClr val="bg1"/>
                    </a:solidFill>
                    <a:ea typeface="Arial Unicode MS" panose="020B0604020202020204" pitchFamily="34" charset="-122"/>
                    <a:cs typeface="Arial Unicode MS" panose="020B0604020202020204" pitchFamily="34" charset="-122"/>
                  </a:rPr>
                  <a:t>Yes</a:t>
                </a:r>
                <a:endParaRPr lang="zh-CN" altLang="en-US" sz="2400" b="1" dirty="0">
                  <a:solidFill>
                    <a:schemeClr val="bg1"/>
                  </a:solidFill>
                  <a:ea typeface="Arial Unicode MS" panose="020B0604020202020204" pitchFamily="34" charset="-122"/>
                  <a:cs typeface="Arial Unicode MS" panose="020B0604020202020204" pitchFamily="34" charset="-122"/>
                </a:endParaRPr>
              </a:p>
            </p:txBody>
          </p:sp>
          <p:sp>
            <p:nvSpPr>
              <p:cNvPr id="61" name="标题 2">
                <a:extLst/>
              </p:cNvPr>
              <p:cNvSpPr txBox="1">
                <a:spLocks/>
              </p:cNvSpPr>
              <p:nvPr/>
            </p:nvSpPr>
            <p:spPr>
              <a:xfrm>
                <a:off x="838200" y="4333933"/>
                <a:ext cx="1701475" cy="1283611"/>
              </a:xfrm>
              <a:prstGeom prst="roundRect">
                <a:avLst/>
              </a:prstGeom>
              <a:solidFill>
                <a:srgbClr val="0E69AC"/>
              </a:solidFill>
              <a:ln>
                <a:solidFill>
                  <a:srgbClr val="0E69AC"/>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Original</a:t>
                </a:r>
              </a:p>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Ray</a:t>
                </a:r>
              </a:p>
            </p:txBody>
          </p:sp>
          <p:sp>
            <p:nvSpPr>
              <p:cNvPr id="62" name="右箭头 61"/>
              <p:cNvSpPr/>
              <p:nvPr/>
            </p:nvSpPr>
            <p:spPr>
              <a:xfrm rot="18116097">
                <a:off x="2418654" y="3823200"/>
                <a:ext cx="697315" cy="321197"/>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63" name="标题 2">
                <a:extLst/>
              </p:cNvPr>
              <p:cNvSpPr txBox="1">
                <a:spLocks/>
              </p:cNvSpPr>
              <p:nvPr/>
            </p:nvSpPr>
            <p:spPr>
              <a:xfrm>
                <a:off x="2907238" y="5864184"/>
                <a:ext cx="7971992" cy="500353"/>
              </a:xfrm>
              <a:prstGeom prst="roundRect">
                <a:avLst/>
              </a:prstGeom>
              <a:solidFill>
                <a:srgbClr val="A5A5A5"/>
              </a:solidFill>
              <a:ln>
                <a:solidFill>
                  <a:schemeClr val="bg2">
                    <a:lumMod val="50000"/>
                  </a:schemeClr>
                </a:solidFill>
              </a:ln>
              <a:effectLst>
                <a:innerShdw blurRad="63500" dist="50800" dir="8100000">
                  <a:prstClr val="black">
                    <a:alpha val="50000"/>
                  </a:prstClr>
                </a:innerShdw>
              </a:effectLst>
            </p:spPr>
            <p:style>
              <a:lnRef idx="2">
                <a:schemeClr val="accent3"/>
              </a:lnRef>
              <a:fillRef idx="1">
                <a:schemeClr val="lt1"/>
              </a:fillRef>
              <a:effectRef idx="0">
                <a:schemeClr val="accent3"/>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Abandoned</a:t>
                </a:r>
              </a:p>
            </p:txBody>
          </p:sp>
        </p:grpSp>
      </p:grpSp>
      <p:grpSp>
        <p:nvGrpSpPr>
          <p:cNvPr id="7" name="组合 6"/>
          <p:cNvGrpSpPr/>
          <p:nvPr/>
        </p:nvGrpSpPr>
        <p:grpSpPr>
          <a:xfrm>
            <a:off x="838200" y="2184432"/>
            <a:ext cx="10582275" cy="2968594"/>
            <a:chOff x="838200" y="2184432"/>
            <a:chExt cx="10582169" cy="2968594"/>
          </a:xfrm>
        </p:grpSpPr>
        <p:sp>
          <p:nvSpPr>
            <p:cNvPr id="64" name="矩形 63"/>
            <p:cNvSpPr/>
            <p:nvPr/>
          </p:nvSpPr>
          <p:spPr>
            <a:xfrm>
              <a:off x="904769" y="2184432"/>
              <a:ext cx="10487131" cy="2968594"/>
            </a:xfrm>
            <a:prstGeom prst="rect">
              <a:avLst/>
            </a:prstGeom>
            <a:solidFill>
              <a:srgbClr val="5D7391">
                <a:alpha val="69804"/>
              </a:srgbClr>
            </a:solidFill>
            <a:ln>
              <a:noFill/>
            </a:ln>
            <a:effectLst>
              <a:outerShdw blurRad="368300" dist="215900" dir="5400000" algn="t"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标题 1"/>
            <p:cNvSpPr txBox="1">
              <a:spLocks/>
            </p:cNvSpPr>
            <p:nvPr/>
          </p:nvSpPr>
          <p:spPr>
            <a:xfrm>
              <a:off x="904769" y="235525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b="1" dirty="0">
                  <a:solidFill>
                    <a:schemeClr val="bg1"/>
                  </a:solidFill>
                  <a:ea typeface="Arial Unicode MS" panose="020B0604020202020204" pitchFamily="34" charset="-122"/>
                  <a:cs typeface="Arial Unicode MS" panose="020B0604020202020204" pitchFamily="34" charset="-122"/>
                </a:rPr>
                <a:t>IV. Output simulation image</a:t>
              </a:r>
              <a:endParaRPr lang="zh-CN" altLang="en-US" sz="3600" b="1" dirty="0">
                <a:solidFill>
                  <a:schemeClr val="bg1"/>
                </a:solidFill>
                <a:ea typeface="Arial Unicode MS" panose="020B0604020202020204" pitchFamily="34" charset="-122"/>
                <a:cs typeface="Arial Unicode MS" panose="020B0604020202020204" pitchFamily="34" charset="-122"/>
              </a:endParaRPr>
            </a:p>
          </p:txBody>
        </p:sp>
        <p:sp>
          <p:nvSpPr>
            <p:cNvPr id="66" name="标题 2">
              <a:extLst/>
            </p:cNvPr>
            <p:cNvSpPr txBox="1">
              <a:spLocks/>
            </p:cNvSpPr>
            <p:nvPr/>
          </p:nvSpPr>
          <p:spPr>
            <a:xfrm>
              <a:off x="4472422" y="3186385"/>
              <a:ext cx="2962383" cy="1008934"/>
            </a:xfrm>
            <a:prstGeom prst="roundRect">
              <a:avLst/>
            </a:prstGeom>
            <a:solidFill>
              <a:srgbClr val="0D5E9A"/>
            </a:solidFill>
            <a:ln>
              <a:solidFill>
                <a:srgbClr val="0D62A1"/>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Brightness Matrix</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67" name="右箭头 66"/>
            <p:cNvSpPr/>
            <p:nvPr/>
          </p:nvSpPr>
          <p:spPr>
            <a:xfrm>
              <a:off x="3743217" y="3446110"/>
              <a:ext cx="550991" cy="43983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68" name="标题 2">
              <a:extLst/>
            </p:cNvPr>
            <p:cNvSpPr txBox="1">
              <a:spLocks/>
            </p:cNvSpPr>
            <p:nvPr/>
          </p:nvSpPr>
          <p:spPr>
            <a:xfrm>
              <a:off x="838200" y="3161562"/>
              <a:ext cx="2726803" cy="1008934"/>
            </a:xfrm>
            <a:prstGeom prst="roundRect">
              <a:avLst/>
            </a:prstGeom>
            <a:solidFill>
              <a:srgbClr val="0D5E9A"/>
            </a:solidFill>
            <a:ln>
              <a:solidFill>
                <a:srgbClr val="0D62A1"/>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CCD</a:t>
              </a:r>
            </a:p>
            <a:p>
              <a:pPr hangingPunct="1">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Intensity Matrix</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sp>
          <p:nvSpPr>
            <p:cNvPr id="69" name="右箭头 68"/>
            <p:cNvSpPr/>
            <p:nvPr/>
          </p:nvSpPr>
          <p:spPr>
            <a:xfrm>
              <a:off x="7613019" y="3470933"/>
              <a:ext cx="550991" cy="43983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70" name="标题 2">
              <a:extLst/>
            </p:cNvPr>
            <p:cNvSpPr txBox="1">
              <a:spLocks/>
            </p:cNvSpPr>
            <p:nvPr/>
          </p:nvSpPr>
          <p:spPr>
            <a:xfrm>
              <a:off x="8342224" y="3186385"/>
              <a:ext cx="2962383" cy="1008934"/>
            </a:xfrm>
            <a:prstGeom prst="roundRect">
              <a:avLst/>
            </a:prstGeom>
            <a:solidFill>
              <a:srgbClr val="0D5E9A"/>
            </a:solidFill>
            <a:ln>
              <a:solidFill>
                <a:srgbClr val="0D62A1"/>
              </a:solidFill>
            </a:ln>
            <a:effectLst>
              <a:innerShdw blurRad="63500" dist="50800" dir="8100000">
                <a:prstClr val="black">
                  <a:alpha val="50000"/>
                </a:prstClr>
              </a:innerShdw>
            </a:effectLst>
          </p:spPr>
          <p:style>
            <a:lnRef idx="2">
              <a:schemeClr val="accent4"/>
            </a:lnRef>
            <a:fillRef idx="1">
              <a:schemeClr val="lt1"/>
            </a:fillRef>
            <a:effectRef idx="0">
              <a:schemeClr val="accent4"/>
            </a:effectRef>
            <a:fontRef idx="minor">
              <a:schemeClr val="dk1"/>
            </a:fontRef>
          </p:style>
          <p:txBody>
            <a:bodyPr anchor="ctr">
              <a:no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j-lt"/>
                  <a:ea typeface="+mj-ea"/>
                  <a:cs typeface="+mj-cs"/>
                  <a:sym typeface="Helvetica Neue Medium"/>
                </a:defRPr>
              </a:lvl9pPr>
            </a:lstStyle>
            <a:p>
              <a:pPr>
                <a:defRPr/>
              </a:pPr>
              <a:r>
                <a:rPr lang="en-US" altLang="zh-CN" sz="2400" b="1" dirty="0">
                  <a:solidFill>
                    <a:schemeClr val="bg1"/>
                  </a:solidFill>
                  <a:latin typeface="+mn-lt"/>
                  <a:ea typeface="Arial Unicode MS" panose="020B0604020202020204" pitchFamily="34" charset="-122"/>
                  <a:cs typeface="Arial Unicode MS" panose="020B0604020202020204" pitchFamily="34" charset="-122"/>
                </a:rPr>
                <a:t>BMP file</a:t>
              </a:r>
              <a:endParaRPr lang="zh-CN" altLang="en-US" sz="2400" b="1" dirty="0">
                <a:solidFill>
                  <a:schemeClr val="bg1"/>
                </a:solidFill>
                <a:latin typeface="+mn-lt"/>
                <a:ea typeface="Arial Unicode MS" panose="020B0604020202020204" pitchFamily="34" charset="-122"/>
                <a:cs typeface="Arial Unicode MS" panose="020B0604020202020204" pitchFamily="34" charset="-122"/>
              </a:endParaRPr>
            </a:p>
          </p:txBody>
        </p:sp>
      </p:grpSp>
      <p:sp>
        <p:nvSpPr>
          <p:cNvPr id="4" name="灯片编号占位符 3"/>
          <p:cNvSpPr>
            <a:spLocks noGrp="1"/>
          </p:cNvSpPr>
          <p:nvPr>
            <p:ph type="sldNum" sz="quarter" idx="12"/>
          </p:nvPr>
        </p:nvSpPr>
        <p:spPr>
          <a:xfrm>
            <a:off x="9448800" y="6482615"/>
            <a:ext cx="2743200" cy="365125"/>
          </a:xfrm>
        </p:spPr>
        <p:txBody>
          <a:bodyPr/>
          <a:lstStyle/>
          <a:p>
            <a:fld id="{B68E90E9-AED2-4792-9068-CF108C6FFA54}" type="slidenum">
              <a:rPr lang="zh-CN" altLang="en-US" smtClean="0"/>
              <a:t>15</a:t>
            </a:fld>
            <a:r>
              <a:rPr lang="en-US" altLang="zh-CN" dirty="0"/>
              <a:t>/25</a:t>
            </a:r>
            <a:endParaRPr lang="zh-CN" altLang="en-US" dirty="0"/>
          </a:p>
        </p:txBody>
      </p:sp>
    </p:spTree>
    <p:extLst>
      <p:ext uri="{BB962C8B-B14F-4D97-AF65-F5344CB8AC3E}">
        <p14:creationId xmlns:p14="http://schemas.microsoft.com/office/powerpoint/2010/main" val="23785142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2" fill="hold" nodeType="clickEffect">
                                  <p:stCondLst>
                                    <p:cond delay="0"/>
                                  </p:stCondLst>
                                  <p:childTnLst>
                                    <p:anim calcmode="lin" valueType="num">
                                      <p:cBhvr additive="base">
                                        <p:cTn id="6" dur="500"/>
                                        <p:tgtEl>
                                          <p:spTgt spid="6"/>
                                        </p:tgtEl>
                                        <p:attrNameLst>
                                          <p:attrName>ppt_x</p:attrName>
                                        </p:attrNameLst>
                                      </p:cBhvr>
                                      <p:tavLst>
                                        <p:tav tm="0">
                                          <p:val>
                                            <p:strVal val="ppt_x"/>
                                          </p:val>
                                        </p:tav>
                                        <p:tav tm="100000">
                                          <p:val>
                                            <p:strVal val="1+ppt_w/2"/>
                                          </p:val>
                                        </p:tav>
                                      </p:tavLst>
                                    </p:anim>
                                    <p:anim calcmode="lin" valueType="num">
                                      <p:cBhvr additive="base">
                                        <p:cTn id="7" dur="500"/>
                                        <p:tgtEl>
                                          <p:spTgt spid="6"/>
                                        </p:tgtEl>
                                        <p:attrNameLst>
                                          <p:attrName>ppt_y</p:attrName>
                                        </p:attrNameLst>
                                      </p:cBhvr>
                                      <p:tavLst>
                                        <p:tav tm="0">
                                          <p:val>
                                            <p:strVal val="ppt_y"/>
                                          </p:val>
                                        </p:tav>
                                        <p:tav tm="100000">
                                          <p:val>
                                            <p:strVal val="ppt_y"/>
                                          </p:val>
                                        </p:tav>
                                      </p:tavLst>
                                    </p:anim>
                                    <p:set>
                                      <p:cBhvr>
                                        <p:cTn id="8" dur="1" fill="hold">
                                          <p:stCondLst>
                                            <p:cond delay="499"/>
                                          </p:stCondLst>
                                        </p:cTn>
                                        <p:tgtEl>
                                          <p:spTgt spid="6"/>
                                        </p:tgtEl>
                                        <p:attrNameLst>
                                          <p:attrName>style.visibility</p:attrName>
                                        </p:attrNameLst>
                                      </p:cBhvr>
                                      <p:to>
                                        <p:strVal val="hidden"/>
                                      </p:to>
                                    </p:set>
                                  </p:childTnLst>
                                </p:cTn>
                              </p:par>
                              <p:par>
                                <p:cTn id="9" presetID="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55" name="矩形 54"/>
          <p:cNvSpPr/>
          <p:nvPr/>
        </p:nvSpPr>
        <p:spPr>
          <a:xfrm>
            <a:off x="1056000" y="30861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5"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j-ea"/>
                <a:ea typeface="+mj-ea"/>
                <a:sym typeface="微软雅黑 Light" pitchFamily="2" charset="-122"/>
              </a:rPr>
              <a:t>Efficiency &amp; Accuracy </a:t>
            </a:r>
          </a:p>
        </p:txBody>
      </p:sp>
      <p:sp>
        <p:nvSpPr>
          <p:cNvPr id="30" name="Freeform 11"/>
          <p:cNvSpPr>
            <a:spLocks noEditPoints="1"/>
          </p:cNvSpPr>
          <p:nvPr/>
        </p:nvSpPr>
        <p:spPr bwMode="auto">
          <a:xfrm>
            <a:off x="5317735" y="642736"/>
            <a:ext cx="457974" cy="362018"/>
          </a:xfrm>
          <a:custGeom>
            <a:avLst/>
            <a:gdLst>
              <a:gd name="T0" fmla="*/ 392 w 1065"/>
              <a:gd name="T1" fmla="*/ 422 h 834"/>
              <a:gd name="T2" fmla="*/ 544 w 1065"/>
              <a:gd name="T3" fmla="*/ 344 h 834"/>
              <a:gd name="T4" fmla="*/ 828 w 1065"/>
              <a:gd name="T5" fmla="*/ 296 h 834"/>
              <a:gd name="T6" fmla="*/ 907 w 1065"/>
              <a:gd name="T7" fmla="*/ 179 h 834"/>
              <a:gd name="T8" fmla="*/ 792 w 1065"/>
              <a:gd name="T9" fmla="*/ 259 h 834"/>
              <a:gd name="T10" fmla="*/ 543 w 1065"/>
              <a:gd name="T11" fmla="*/ 271 h 834"/>
              <a:gd name="T12" fmla="*/ 1065 w 1065"/>
              <a:gd name="T13" fmla="*/ 111 h 834"/>
              <a:gd name="T14" fmla="*/ 647 w 1065"/>
              <a:gd name="T15" fmla="*/ 44 h 834"/>
              <a:gd name="T16" fmla="*/ 607 w 1065"/>
              <a:gd name="T17" fmla="*/ 0 h 834"/>
              <a:gd name="T18" fmla="*/ 214 w 1065"/>
              <a:gd name="T19" fmla="*/ 44 h 834"/>
              <a:gd name="T20" fmla="*/ 243 w 1065"/>
              <a:gd name="T21" fmla="*/ 111 h 834"/>
              <a:gd name="T22" fmla="*/ 300 w 1065"/>
              <a:gd name="T23" fmla="*/ 189 h 834"/>
              <a:gd name="T24" fmla="*/ 981 w 1065"/>
              <a:gd name="T25" fmla="*/ 111 h 834"/>
              <a:gd name="T26" fmla="*/ 493 w 1065"/>
              <a:gd name="T27" fmla="*/ 548 h 834"/>
              <a:gd name="T28" fmla="*/ 981 w 1065"/>
              <a:gd name="T29" fmla="*/ 570 h 834"/>
              <a:gd name="T30" fmla="*/ 501 w 1065"/>
              <a:gd name="T31" fmla="*/ 593 h 834"/>
              <a:gd name="T32" fmla="*/ 503 w 1065"/>
              <a:gd name="T33" fmla="*/ 664 h 834"/>
              <a:gd name="T34" fmla="*/ 607 w 1065"/>
              <a:gd name="T35" fmla="*/ 828 h 834"/>
              <a:gd name="T36" fmla="*/ 647 w 1065"/>
              <a:gd name="T37" fmla="*/ 664 h 834"/>
              <a:gd name="T38" fmla="*/ 839 w 1065"/>
              <a:gd name="T39" fmla="*/ 823 h 834"/>
              <a:gd name="T40" fmla="*/ 822 w 1065"/>
              <a:gd name="T41" fmla="*/ 664 h 834"/>
              <a:gd name="T42" fmla="*/ 1065 w 1065"/>
              <a:gd name="T43" fmla="*/ 593 h 834"/>
              <a:gd name="T44" fmla="*/ 1039 w 1065"/>
              <a:gd name="T45" fmla="*/ 111 h 834"/>
              <a:gd name="T46" fmla="*/ 223 w 1065"/>
              <a:gd name="T47" fmla="*/ 431 h 834"/>
              <a:gd name="T48" fmla="*/ 327 w 1065"/>
              <a:gd name="T49" fmla="*/ 328 h 834"/>
              <a:gd name="T50" fmla="*/ 120 w 1065"/>
              <a:gd name="T51" fmla="*/ 328 h 834"/>
              <a:gd name="T52" fmla="*/ 290 w 1065"/>
              <a:gd name="T53" fmla="*/ 453 h 834"/>
              <a:gd name="T54" fmla="*/ 251 w 1065"/>
              <a:gd name="T55" fmla="*/ 453 h 834"/>
              <a:gd name="T56" fmla="*/ 262 w 1065"/>
              <a:gd name="T57" fmla="*/ 472 h 834"/>
              <a:gd name="T58" fmla="*/ 273 w 1065"/>
              <a:gd name="T59" fmla="*/ 709 h 834"/>
              <a:gd name="T60" fmla="*/ 180 w 1065"/>
              <a:gd name="T61" fmla="*/ 709 h 834"/>
              <a:gd name="T62" fmla="*/ 191 w 1065"/>
              <a:gd name="T63" fmla="*/ 472 h 834"/>
              <a:gd name="T64" fmla="*/ 201 w 1065"/>
              <a:gd name="T65" fmla="*/ 453 h 834"/>
              <a:gd name="T66" fmla="*/ 0 w 1065"/>
              <a:gd name="T67" fmla="*/ 609 h 834"/>
              <a:gd name="T68" fmla="*/ 92 w 1065"/>
              <a:gd name="T69" fmla="*/ 834 h 834"/>
              <a:gd name="T70" fmla="*/ 124 w 1065"/>
              <a:gd name="T71" fmla="*/ 601 h 834"/>
              <a:gd name="T72" fmla="*/ 320 w 1065"/>
              <a:gd name="T73" fmla="*/ 834 h 834"/>
              <a:gd name="T74" fmla="*/ 352 w 1065"/>
              <a:gd name="T75" fmla="*/ 601 h 834"/>
              <a:gd name="T76" fmla="*/ 446 w 1065"/>
              <a:gd name="T77" fmla="*/ 834 h 834"/>
              <a:gd name="T78" fmla="*/ 290 w 1065"/>
              <a:gd name="T79" fmla="*/ 453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5" h="834">
                <a:moveTo>
                  <a:pt x="543" y="271"/>
                </a:moveTo>
                <a:lnTo>
                  <a:pt x="392" y="422"/>
                </a:lnTo>
                <a:cubicBezTo>
                  <a:pt x="408" y="431"/>
                  <a:pt x="422" y="442"/>
                  <a:pt x="434" y="454"/>
                </a:cubicBezTo>
                <a:lnTo>
                  <a:pt x="544" y="344"/>
                </a:lnTo>
                <a:lnTo>
                  <a:pt x="662" y="463"/>
                </a:lnTo>
                <a:lnTo>
                  <a:pt x="828" y="296"/>
                </a:lnTo>
                <a:lnTo>
                  <a:pt x="854" y="361"/>
                </a:lnTo>
                <a:lnTo>
                  <a:pt x="907" y="179"/>
                </a:lnTo>
                <a:lnTo>
                  <a:pt x="725" y="232"/>
                </a:lnTo>
                <a:lnTo>
                  <a:pt x="792" y="259"/>
                </a:lnTo>
                <a:lnTo>
                  <a:pt x="662" y="389"/>
                </a:lnTo>
                <a:lnTo>
                  <a:pt x="543" y="271"/>
                </a:lnTo>
                <a:close/>
                <a:moveTo>
                  <a:pt x="1065" y="111"/>
                </a:moveTo>
                <a:lnTo>
                  <a:pt x="1065" y="111"/>
                </a:lnTo>
                <a:lnTo>
                  <a:pt x="1065" y="44"/>
                </a:lnTo>
                <a:lnTo>
                  <a:pt x="647" y="44"/>
                </a:lnTo>
                <a:lnTo>
                  <a:pt x="647" y="0"/>
                </a:lnTo>
                <a:lnTo>
                  <a:pt x="607" y="0"/>
                </a:lnTo>
                <a:lnTo>
                  <a:pt x="607" y="44"/>
                </a:lnTo>
                <a:lnTo>
                  <a:pt x="214" y="44"/>
                </a:lnTo>
                <a:lnTo>
                  <a:pt x="214" y="111"/>
                </a:lnTo>
                <a:lnTo>
                  <a:pt x="243" y="111"/>
                </a:lnTo>
                <a:lnTo>
                  <a:pt x="243" y="170"/>
                </a:lnTo>
                <a:cubicBezTo>
                  <a:pt x="264" y="172"/>
                  <a:pt x="283" y="179"/>
                  <a:pt x="300" y="189"/>
                </a:cubicBezTo>
                <a:lnTo>
                  <a:pt x="300" y="111"/>
                </a:lnTo>
                <a:lnTo>
                  <a:pt x="981" y="111"/>
                </a:lnTo>
                <a:lnTo>
                  <a:pt x="981" y="548"/>
                </a:lnTo>
                <a:lnTo>
                  <a:pt x="493" y="548"/>
                </a:lnTo>
                <a:cubicBezTo>
                  <a:pt x="496" y="555"/>
                  <a:pt x="497" y="562"/>
                  <a:pt x="499" y="570"/>
                </a:cubicBezTo>
                <a:lnTo>
                  <a:pt x="981" y="570"/>
                </a:lnTo>
                <a:lnTo>
                  <a:pt x="981" y="593"/>
                </a:lnTo>
                <a:lnTo>
                  <a:pt x="501" y="593"/>
                </a:lnTo>
                <a:cubicBezTo>
                  <a:pt x="502" y="599"/>
                  <a:pt x="503" y="604"/>
                  <a:pt x="503" y="609"/>
                </a:cubicBezTo>
                <a:lnTo>
                  <a:pt x="503" y="664"/>
                </a:lnTo>
                <a:lnTo>
                  <a:pt x="607" y="664"/>
                </a:lnTo>
                <a:lnTo>
                  <a:pt x="607" y="828"/>
                </a:lnTo>
                <a:lnTo>
                  <a:pt x="647" y="828"/>
                </a:lnTo>
                <a:lnTo>
                  <a:pt x="647" y="664"/>
                </a:lnTo>
                <a:lnTo>
                  <a:pt x="779" y="664"/>
                </a:lnTo>
                <a:lnTo>
                  <a:pt x="839" y="823"/>
                </a:lnTo>
                <a:lnTo>
                  <a:pt x="878" y="813"/>
                </a:lnTo>
                <a:lnTo>
                  <a:pt x="822" y="664"/>
                </a:lnTo>
                <a:lnTo>
                  <a:pt x="1065" y="664"/>
                </a:lnTo>
                <a:lnTo>
                  <a:pt x="1065" y="593"/>
                </a:lnTo>
                <a:lnTo>
                  <a:pt x="1039" y="593"/>
                </a:lnTo>
                <a:lnTo>
                  <a:pt x="1039" y="111"/>
                </a:lnTo>
                <a:lnTo>
                  <a:pt x="1065" y="111"/>
                </a:lnTo>
                <a:close/>
                <a:moveTo>
                  <a:pt x="223" y="431"/>
                </a:moveTo>
                <a:lnTo>
                  <a:pt x="223" y="431"/>
                </a:lnTo>
                <a:cubicBezTo>
                  <a:pt x="280" y="431"/>
                  <a:pt x="327" y="385"/>
                  <a:pt x="327" y="328"/>
                </a:cubicBezTo>
                <a:cubicBezTo>
                  <a:pt x="327" y="271"/>
                  <a:pt x="280" y="224"/>
                  <a:pt x="223" y="224"/>
                </a:cubicBezTo>
                <a:cubicBezTo>
                  <a:pt x="166" y="224"/>
                  <a:pt x="120" y="271"/>
                  <a:pt x="120" y="328"/>
                </a:cubicBezTo>
                <a:cubicBezTo>
                  <a:pt x="120" y="385"/>
                  <a:pt x="166" y="431"/>
                  <a:pt x="223" y="431"/>
                </a:cubicBezTo>
                <a:close/>
                <a:moveTo>
                  <a:pt x="290" y="453"/>
                </a:moveTo>
                <a:lnTo>
                  <a:pt x="290" y="453"/>
                </a:lnTo>
                <a:lnTo>
                  <a:pt x="251" y="453"/>
                </a:lnTo>
                <a:lnTo>
                  <a:pt x="257" y="457"/>
                </a:lnTo>
                <a:cubicBezTo>
                  <a:pt x="262" y="460"/>
                  <a:pt x="264" y="467"/>
                  <a:pt x="262" y="472"/>
                </a:cubicBezTo>
                <a:lnTo>
                  <a:pt x="248" y="507"/>
                </a:lnTo>
                <a:lnTo>
                  <a:pt x="273" y="709"/>
                </a:lnTo>
                <a:lnTo>
                  <a:pt x="226" y="751"/>
                </a:lnTo>
                <a:lnTo>
                  <a:pt x="180" y="709"/>
                </a:lnTo>
                <a:lnTo>
                  <a:pt x="205" y="507"/>
                </a:lnTo>
                <a:lnTo>
                  <a:pt x="191" y="472"/>
                </a:lnTo>
                <a:cubicBezTo>
                  <a:pt x="188" y="467"/>
                  <a:pt x="191" y="460"/>
                  <a:pt x="195" y="457"/>
                </a:cubicBezTo>
                <a:lnTo>
                  <a:pt x="201" y="453"/>
                </a:lnTo>
                <a:lnTo>
                  <a:pt x="156" y="453"/>
                </a:lnTo>
                <a:cubicBezTo>
                  <a:pt x="70" y="453"/>
                  <a:pt x="0" y="523"/>
                  <a:pt x="0" y="609"/>
                </a:cubicBezTo>
                <a:lnTo>
                  <a:pt x="0" y="834"/>
                </a:lnTo>
                <a:lnTo>
                  <a:pt x="92" y="834"/>
                </a:lnTo>
                <a:lnTo>
                  <a:pt x="92" y="601"/>
                </a:lnTo>
                <a:lnTo>
                  <a:pt x="124" y="601"/>
                </a:lnTo>
                <a:lnTo>
                  <a:pt x="124" y="834"/>
                </a:lnTo>
                <a:lnTo>
                  <a:pt x="320" y="834"/>
                </a:lnTo>
                <a:lnTo>
                  <a:pt x="320" y="601"/>
                </a:lnTo>
                <a:lnTo>
                  <a:pt x="352" y="601"/>
                </a:lnTo>
                <a:lnTo>
                  <a:pt x="352" y="834"/>
                </a:lnTo>
                <a:lnTo>
                  <a:pt x="446" y="834"/>
                </a:lnTo>
                <a:lnTo>
                  <a:pt x="446" y="609"/>
                </a:lnTo>
                <a:cubicBezTo>
                  <a:pt x="446" y="523"/>
                  <a:pt x="376" y="453"/>
                  <a:pt x="290" y="453"/>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dirty="0">
              <a:solidFill>
                <a:schemeClr val="bg1"/>
              </a:solidFill>
            </a:endParaRPr>
          </a:p>
        </p:txBody>
      </p:sp>
      <p:sp>
        <p:nvSpPr>
          <p:cNvPr id="43" name="标题 1"/>
          <p:cNvSpPr txBox="1">
            <a:spLocks/>
          </p:cNvSpPr>
          <p:nvPr/>
        </p:nvSpPr>
        <p:spPr>
          <a:xfrm>
            <a:off x="1318009" y="124449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3600" b="1" dirty="0">
              <a:solidFill>
                <a:schemeClr val="bg1"/>
              </a:solidFill>
              <a:ea typeface="Arial Unicode MS" panose="020B0604020202020204" pitchFamily="34" charset="-122"/>
              <a:cs typeface="Arial Unicode MS" panose="020B0604020202020204" pitchFamily="34" charset="-122"/>
            </a:endParaRPr>
          </a:p>
        </p:txBody>
      </p:sp>
      <mc:AlternateContent xmlns:mc="http://schemas.openxmlformats.org/markup-compatibility/2006">
        <mc:Choice xmlns:a14="http://schemas.microsoft.com/office/drawing/2010/main" Requires="a14">
          <p:sp>
            <p:nvSpPr>
              <p:cNvPr id="71" name="内容占位符 2"/>
              <p:cNvSpPr txBox="1">
                <a:spLocks/>
              </p:cNvSpPr>
              <p:nvPr/>
            </p:nvSpPr>
            <p:spPr>
              <a:xfrm>
                <a:off x="1318009" y="1744422"/>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a:r>
                  <a:rPr lang="en-US" altLang="zh-CN" dirty="0">
                    <a:solidFill>
                      <a:schemeClr val="accent4"/>
                    </a:solidFill>
                    <a:latin typeface="Arial" panose="020B0604020202020204" pitchFamily="34" charset="0"/>
                    <a:ea typeface="宋体" panose="02010600030101010101" pitchFamily="2" charset="-122"/>
                  </a:rPr>
                  <a:t>Efficiency: </a:t>
                </a:r>
              </a:p>
              <a:p>
                <a:pPr marL="0" lvl="1"/>
                <a14:m>
                  <m:oMath xmlns:m="http://schemas.openxmlformats.org/officeDocument/2006/math">
                    <m:r>
                      <a:rPr lang="zh-CN" altLang="en-US" sz="2800">
                        <a:solidFill>
                          <a:schemeClr val="bg1"/>
                        </a:solidFill>
                        <a:latin typeface="Cambria Math" panose="02040503050406030204" pitchFamily="18" charset="0"/>
                        <a:ea typeface="宋体" panose="02010600030101010101" pitchFamily="2" charset="-122"/>
                      </a:rPr>
                      <m:t>𝒪</m:t>
                    </m:r>
                    <m:d>
                      <m:dPr>
                        <m:ctrlPr>
                          <a:rPr lang="en-US" altLang="zh-CN" sz="2800" i="1">
                            <a:solidFill>
                              <a:schemeClr val="bg1"/>
                            </a:solidFill>
                            <a:latin typeface="Cambria Math" panose="02040503050406030204" pitchFamily="18" charset="0"/>
                            <a:ea typeface="宋体" panose="02010600030101010101" pitchFamily="2" charset="-122"/>
                          </a:rPr>
                        </m:ctrlPr>
                      </m:dPr>
                      <m:e>
                        <m:r>
                          <a:rPr lang="en-US" altLang="zh-CN" sz="2800">
                            <a:solidFill>
                              <a:schemeClr val="bg1"/>
                            </a:solidFill>
                            <a:latin typeface="Cambria Math" panose="02040503050406030204" pitchFamily="18" charset="0"/>
                            <a:ea typeface="宋体" panose="02010600030101010101" pitchFamily="2" charset="-122"/>
                          </a:rPr>
                          <m:t>1</m:t>
                        </m:r>
                      </m:e>
                    </m:d>
                  </m:oMath>
                </a14:m>
                <a:r>
                  <a:rPr lang="zh-CN" altLang="en-US" sz="2800" dirty="0">
                    <a:solidFill>
                      <a:schemeClr val="bg1"/>
                    </a:solidFill>
                    <a:latin typeface="Arial" panose="020B0604020202020204" pitchFamily="34" charset="0"/>
                    <a:ea typeface="宋体" panose="02010600030101010101" pitchFamily="2" charset="-122"/>
                  </a:rPr>
                  <a:t> （</a:t>
                </a:r>
                <a:r>
                  <a:rPr lang="en-US" altLang="zh-CN" sz="2800" dirty="0">
                    <a:solidFill>
                      <a:schemeClr val="bg1"/>
                    </a:solidFill>
                    <a:latin typeface="Arial" panose="020B0604020202020204" pitchFamily="34" charset="0"/>
                    <a:ea typeface="宋体" panose="02010600030101010101" pitchFamily="2" charset="-122"/>
                  </a:rPr>
                  <a:t>constant complexity</a:t>
                </a:r>
                <a:r>
                  <a:rPr lang="zh-CN" altLang="en-US" sz="2800" dirty="0">
                    <a:solidFill>
                      <a:schemeClr val="bg1"/>
                    </a:solidFill>
                    <a:latin typeface="Arial" panose="020B0604020202020204" pitchFamily="34" charset="0"/>
                    <a:ea typeface="宋体" panose="02010600030101010101" pitchFamily="2" charset="-122"/>
                  </a:rPr>
                  <a:t>） </a:t>
                </a:r>
                <a:r>
                  <a:rPr lang="en-US" altLang="zh-CN" sz="2800" dirty="0">
                    <a:solidFill>
                      <a:schemeClr val="bg1"/>
                    </a:solidFill>
                    <a:latin typeface="Arial" panose="020B0604020202020204" pitchFamily="34" charset="0"/>
                    <a:ea typeface="宋体" panose="02010600030101010101" pitchFamily="2" charset="-122"/>
                  </a:rPr>
                  <a:t>for each ray</a:t>
                </a:r>
                <a:r>
                  <a:rPr lang="zh-CN" altLang="en-US" sz="2800" dirty="0">
                    <a:solidFill>
                      <a:schemeClr val="bg1"/>
                    </a:solidFill>
                    <a:latin typeface="Arial" panose="020B0604020202020204" pitchFamily="34" charset="0"/>
                    <a:ea typeface="宋体" panose="02010600030101010101" pitchFamily="2" charset="-122"/>
                  </a:rPr>
                  <a:t>  </a:t>
                </a:r>
                <a:endParaRPr lang="en-US" altLang="zh-CN" sz="2800" dirty="0">
                  <a:solidFill>
                    <a:schemeClr val="bg1"/>
                  </a:solidFill>
                  <a:latin typeface="Arial" panose="020B0604020202020204" pitchFamily="34" charset="0"/>
                  <a:ea typeface="宋体" panose="02010600030101010101" pitchFamily="2" charset="-122"/>
                </a:endParaRPr>
              </a:p>
              <a:p>
                <a:pPr marL="0" lvl="1"/>
                <a:r>
                  <a:rPr lang="en-US" altLang="zh-CN" sz="2800" dirty="0">
                    <a:solidFill>
                      <a:schemeClr val="bg1"/>
                    </a:solidFill>
                    <a:latin typeface="Arial" panose="020B0604020202020204" pitchFamily="34" charset="0"/>
                    <a:ea typeface="宋体" panose="02010600030101010101" pitchFamily="2" charset="-122"/>
                  </a:rPr>
                  <a:t>Work well with 200 million rays</a:t>
                </a:r>
              </a:p>
              <a:p>
                <a:pPr marL="0"/>
                <a:endParaRPr lang="en-US" altLang="zh-CN" dirty="0">
                  <a:solidFill>
                    <a:schemeClr val="bg1"/>
                  </a:solidFill>
                  <a:latin typeface="Arial" panose="020B0604020202020204" pitchFamily="34" charset="0"/>
                  <a:ea typeface="宋体" panose="02010600030101010101" pitchFamily="2" charset="-122"/>
                </a:endParaRPr>
              </a:p>
              <a:p>
                <a:pPr marL="0"/>
                <a:r>
                  <a:rPr lang="en-US" altLang="zh-CN" dirty="0">
                    <a:solidFill>
                      <a:schemeClr val="accent4"/>
                    </a:solidFill>
                    <a:latin typeface="Arial" panose="020B0604020202020204" pitchFamily="34" charset="0"/>
                    <a:ea typeface="宋体" panose="02010600030101010101" pitchFamily="2" charset="-122"/>
                  </a:rPr>
                  <a:t>Accuracy: </a:t>
                </a:r>
              </a:p>
              <a:p>
                <a:pPr marL="0" lvl="1"/>
                <a:r>
                  <a:rPr lang="en-US" altLang="zh-CN" sz="2800" dirty="0">
                    <a:solidFill>
                      <a:schemeClr val="bg1"/>
                    </a:solidFill>
                    <a:latin typeface="Arial" panose="020B0604020202020204" pitchFamily="34" charset="0"/>
                    <a:ea typeface="宋体" panose="02010600030101010101" pitchFamily="2" charset="-122"/>
                  </a:rPr>
                  <a:t>Follow principle of geometric optics </a:t>
                </a:r>
                <a:endParaRPr lang="zh-CN" altLang="en-US" sz="2800" dirty="0">
                  <a:solidFill>
                    <a:schemeClr val="bg1"/>
                  </a:solidFill>
                  <a:latin typeface="Arial" panose="020B0604020202020204" pitchFamily="34" charset="0"/>
                  <a:ea typeface="宋体" panose="02010600030101010101" pitchFamily="2" charset="-122"/>
                </a:endParaRPr>
              </a:p>
            </p:txBody>
          </p:sp>
        </mc:Choice>
        <mc:Fallback>
          <p:sp>
            <p:nvSpPr>
              <p:cNvPr id="71" name="内容占位符 2"/>
              <p:cNvSpPr txBox="1">
                <a:spLocks noRot="1" noChangeAspect="1" noMove="1" noResize="1" noEditPoints="1" noAdjustHandles="1" noChangeArrowheads="1" noChangeShapeType="1" noTextEdit="1"/>
              </p:cNvSpPr>
              <p:nvPr/>
            </p:nvSpPr>
            <p:spPr>
              <a:xfrm>
                <a:off x="1318009" y="1744422"/>
                <a:ext cx="10515600" cy="4351338"/>
              </a:xfrm>
              <a:prstGeom prst="rect">
                <a:avLst/>
              </a:prstGeom>
              <a:blipFill>
                <a:blip r:embed="rId3"/>
                <a:stretch>
                  <a:fillRect l="-965" t="-2035"/>
                </a:stretch>
              </a:blipFill>
            </p:spPr>
            <p:txBody>
              <a:bodyPr/>
              <a:lstStyle/>
              <a:p>
                <a:r>
                  <a:rPr lang="zh-CN" altLang="en-US">
                    <a:noFill/>
                  </a:rPr>
                  <a:t> </a:t>
                </a:r>
              </a:p>
            </p:txBody>
          </p:sp>
        </mc:Fallback>
      </mc:AlternateContent>
      <p:sp>
        <p:nvSpPr>
          <p:cNvPr id="4" name="灯片编号占位符 3"/>
          <p:cNvSpPr>
            <a:spLocks noGrp="1"/>
          </p:cNvSpPr>
          <p:nvPr>
            <p:ph type="sldNum" sz="quarter" idx="12"/>
          </p:nvPr>
        </p:nvSpPr>
        <p:spPr>
          <a:xfrm>
            <a:off x="9448800" y="6492875"/>
            <a:ext cx="2743200" cy="365125"/>
          </a:xfrm>
        </p:spPr>
        <p:txBody>
          <a:bodyPr/>
          <a:lstStyle/>
          <a:p>
            <a:fld id="{B68E90E9-AED2-4792-9068-CF108C6FFA54}" type="slidenum">
              <a:rPr lang="zh-CN" altLang="en-US" smtClean="0"/>
              <a:t>16</a:t>
            </a:fld>
            <a:r>
              <a:rPr lang="en-US" altLang="zh-CN" dirty="0"/>
              <a:t>/25</a:t>
            </a:r>
            <a:endParaRPr lang="zh-CN" altLang="en-US" dirty="0"/>
          </a:p>
        </p:txBody>
      </p:sp>
    </p:spTree>
    <p:extLst>
      <p:ext uri="{BB962C8B-B14F-4D97-AF65-F5344CB8AC3E}">
        <p14:creationId xmlns:p14="http://schemas.microsoft.com/office/powerpoint/2010/main" val="400473867"/>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3" name="矩形 2"/>
          <p:cNvSpPr/>
          <p:nvPr/>
        </p:nvSpPr>
        <p:spPr>
          <a:xfrm>
            <a:off x="1080000" y="-1"/>
            <a:ext cx="10080000" cy="6876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grpSp>
        <p:nvGrpSpPr>
          <p:cNvPr id="17" name="组合 16"/>
          <p:cNvGrpSpPr/>
          <p:nvPr/>
        </p:nvGrpSpPr>
        <p:grpSpPr>
          <a:xfrm>
            <a:off x="1080000" y="827709"/>
            <a:ext cx="10080000" cy="3678303"/>
            <a:chOff x="1080000" y="827709"/>
            <a:chExt cx="10080000" cy="3678303"/>
          </a:xfrm>
        </p:grpSpPr>
        <p:sp>
          <p:nvSpPr>
            <p:cNvPr id="4" name="矩形 3"/>
            <p:cNvSpPr/>
            <p:nvPr/>
          </p:nvSpPr>
          <p:spPr>
            <a:xfrm>
              <a:off x="1080000" y="2890490"/>
              <a:ext cx="10080000" cy="1615522"/>
            </a:xfrm>
            <a:prstGeom prst="rect">
              <a:avLst/>
            </a:prstGeom>
            <a:solidFill>
              <a:srgbClr val="5D7391">
                <a:alpha val="69804"/>
              </a:srgbClr>
            </a:solidFill>
            <a:ln>
              <a:noFill/>
            </a:ln>
            <a:effectLst>
              <a:outerShdw blurRad="368300" dist="215900" dir="5400000" algn="t"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4291496" y="827709"/>
              <a:ext cx="6754363" cy="2060230"/>
              <a:chOff x="4291496" y="827709"/>
              <a:chExt cx="6754363" cy="2060230"/>
            </a:xfrm>
          </p:grpSpPr>
          <p:pic>
            <p:nvPicPr>
              <p:cNvPr id="10" name="图片 9"/>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10800000">
                <a:off x="4291496" y="827709"/>
                <a:ext cx="6754363" cy="2060230"/>
              </a:xfrm>
              <a:prstGeom prst="rect">
                <a:avLst/>
              </a:prstGeom>
            </p:spPr>
          </p:pic>
          <p:pic>
            <p:nvPicPr>
              <p:cNvPr id="13" name="图片 12"/>
              <p:cNvPicPr>
                <a:picLocks noChangeAspect="1"/>
              </p:cNvPicPr>
              <p:nvPr/>
            </p:nvPicPr>
            <p:blipFill rotWithShape="1">
              <a:blip r:embed="rId5" cstate="print">
                <a:extLst>
                  <a:ext uri="{28A0092B-C50C-407E-A947-70E740481C1C}">
                    <a14:useLocalDpi xmlns:a14="http://schemas.microsoft.com/office/drawing/2010/main" val="0"/>
                  </a:ext>
                </a:extLst>
              </a:blip>
              <a:srcRect b="66962"/>
              <a:stretch/>
            </p:blipFill>
            <p:spPr>
              <a:xfrm rot="10800000" flipV="1">
                <a:off x="6551629" y="1577393"/>
                <a:ext cx="3693514" cy="1310164"/>
              </a:xfrm>
              <a:prstGeom prst="rect">
                <a:avLst/>
              </a:prstGeom>
            </p:spPr>
          </p:pic>
        </p:grpSp>
      </p:grpSp>
      <p:sp>
        <p:nvSpPr>
          <p:cNvPr id="12" name="文本框 11"/>
          <p:cNvSpPr txBox="1"/>
          <p:nvPr/>
        </p:nvSpPr>
        <p:spPr>
          <a:xfrm>
            <a:off x="2557754" y="3304739"/>
            <a:ext cx="7124491" cy="707886"/>
          </a:xfrm>
          <a:prstGeom prst="rect">
            <a:avLst/>
          </a:prstGeom>
          <a:noFill/>
        </p:spPr>
        <p:txBody>
          <a:bodyPr vert="horz" wrap="square" rtlCol="0">
            <a:spAutoFit/>
          </a:bodyPr>
          <a:lstStyle/>
          <a:p>
            <a:pPr algn="ctr"/>
            <a:r>
              <a:rPr lang="en-US" altLang="zh-CN" sz="4000" b="1" dirty="0">
                <a:solidFill>
                  <a:schemeClr val="bg1"/>
                </a:solidFill>
                <a:latin typeface="+mj-lt"/>
                <a:ea typeface="黑体" panose="02010609060101010101" pitchFamily="49" charset="-122"/>
              </a:rPr>
              <a:t>Prototype Description</a:t>
            </a:r>
            <a:endParaRPr lang="zh-CN" altLang="en-US" sz="4000" b="1" dirty="0">
              <a:solidFill>
                <a:schemeClr val="bg1"/>
              </a:solidFill>
              <a:latin typeface="+mj-lt"/>
              <a:ea typeface="黑体" panose="02010609060101010101" pitchFamily="49" charset="-122"/>
            </a:endParaRPr>
          </a:p>
        </p:txBody>
      </p:sp>
      <p:sp>
        <p:nvSpPr>
          <p:cNvPr id="5" name="灯片编号占位符 4"/>
          <p:cNvSpPr>
            <a:spLocks noGrp="1"/>
          </p:cNvSpPr>
          <p:nvPr>
            <p:ph type="sldNum" sz="quarter" idx="12"/>
          </p:nvPr>
        </p:nvSpPr>
        <p:spPr>
          <a:xfrm>
            <a:off x="9448800" y="6492875"/>
            <a:ext cx="2743200" cy="365125"/>
          </a:xfrm>
        </p:spPr>
        <p:txBody>
          <a:bodyPr/>
          <a:lstStyle/>
          <a:p>
            <a:fld id="{B68E90E9-AED2-4792-9068-CF108C6FFA54}" type="slidenum">
              <a:rPr lang="zh-CN" altLang="en-US" smtClean="0"/>
              <a:t>17</a:t>
            </a:fld>
            <a:r>
              <a:rPr lang="en-US" altLang="zh-CN" dirty="0"/>
              <a:t>/25</a:t>
            </a:r>
            <a:endParaRPr lang="zh-CN" altLang="en-US" dirty="0"/>
          </a:p>
        </p:txBody>
      </p:sp>
    </p:spTree>
    <p:extLst>
      <p:ext uri="{BB962C8B-B14F-4D97-AF65-F5344CB8AC3E}">
        <p14:creationId xmlns:p14="http://schemas.microsoft.com/office/powerpoint/2010/main" val="372452221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33" name="图片 3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flipV="1">
            <a:off x="7878399" y="2768890"/>
            <a:ext cx="6317474" cy="1860746"/>
          </a:xfrm>
          <a:prstGeom prst="rect">
            <a:avLst/>
          </a:prstGeom>
        </p:spPr>
      </p:pic>
      <p:pic>
        <p:nvPicPr>
          <p:cNvPr id="34" name="图片 33"/>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0513029" y="2496404"/>
            <a:ext cx="1293942" cy="3986813"/>
          </a:xfrm>
          <a:prstGeom prst="rect">
            <a:avLst/>
          </a:prstGeom>
        </p:spPr>
      </p:pic>
      <p:sp>
        <p:nvSpPr>
          <p:cNvPr id="31" name="矩形 30"/>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10"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n-ea"/>
                <a:sym typeface="微软雅黑 Light" pitchFamily="2" charset="-122"/>
              </a:rPr>
              <a:t>Prototype Description</a:t>
            </a:r>
          </a:p>
        </p:txBody>
      </p:sp>
      <p:sp>
        <p:nvSpPr>
          <p:cNvPr id="13" name="Freeform 12"/>
          <p:cNvSpPr>
            <a:spLocks noEditPoints="1"/>
          </p:cNvSpPr>
          <p:nvPr/>
        </p:nvSpPr>
        <p:spPr bwMode="auto">
          <a:xfrm>
            <a:off x="5333631" y="667158"/>
            <a:ext cx="411224" cy="409653"/>
          </a:xfrm>
          <a:custGeom>
            <a:avLst/>
            <a:gdLst>
              <a:gd name="T0" fmla="*/ 862 w 954"/>
              <a:gd name="T1" fmla="*/ 813 h 944"/>
              <a:gd name="T2" fmla="*/ 763 w 954"/>
              <a:gd name="T3" fmla="*/ 813 h 944"/>
              <a:gd name="T4" fmla="*/ 625 w 954"/>
              <a:gd name="T5" fmla="*/ 549 h 944"/>
              <a:gd name="T6" fmla="*/ 611 w 954"/>
              <a:gd name="T7" fmla="*/ 601 h 944"/>
              <a:gd name="T8" fmla="*/ 535 w 954"/>
              <a:gd name="T9" fmla="*/ 658 h 944"/>
              <a:gd name="T10" fmla="*/ 782 w 954"/>
              <a:gd name="T11" fmla="*/ 932 h 944"/>
              <a:gd name="T12" fmla="*/ 941 w 954"/>
              <a:gd name="T13" fmla="*/ 826 h 944"/>
              <a:gd name="T14" fmla="*/ 824 w 954"/>
              <a:gd name="T15" fmla="*/ 704 h 944"/>
              <a:gd name="T16" fmla="*/ 650 w 954"/>
              <a:gd name="T17" fmla="*/ 561 h 944"/>
              <a:gd name="T18" fmla="*/ 345 w 954"/>
              <a:gd name="T19" fmla="*/ 335 h 944"/>
              <a:gd name="T20" fmla="*/ 397 w 954"/>
              <a:gd name="T21" fmla="*/ 321 h 944"/>
              <a:gd name="T22" fmla="*/ 411 w 954"/>
              <a:gd name="T23" fmla="*/ 269 h 944"/>
              <a:gd name="T24" fmla="*/ 423 w 954"/>
              <a:gd name="T25" fmla="*/ 221 h 944"/>
              <a:gd name="T26" fmla="*/ 184 w 954"/>
              <a:gd name="T27" fmla="*/ 21 h 944"/>
              <a:gd name="T28" fmla="*/ 151 w 954"/>
              <a:gd name="T29" fmla="*/ 267 h 944"/>
              <a:gd name="T30" fmla="*/ 1 w 954"/>
              <a:gd name="T31" fmla="*/ 204 h 944"/>
              <a:gd name="T32" fmla="*/ 284 w 954"/>
              <a:gd name="T33" fmla="*/ 406 h 944"/>
              <a:gd name="T34" fmla="*/ 320 w 954"/>
              <a:gd name="T35" fmla="*/ 360 h 944"/>
              <a:gd name="T36" fmla="*/ 920 w 954"/>
              <a:gd name="T37" fmla="*/ 91 h 944"/>
              <a:gd name="T38" fmla="*/ 791 w 954"/>
              <a:gd name="T39" fmla="*/ 0 h 944"/>
              <a:gd name="T40" fmla="*/ 448 w 954"/>
              <a:gd name="T41" fmla="*/ 306 h 944"/>
              <a:gd name="T42" fmla="*/ 399 w 954"/>
              <a:gd name="T43" fmla="*/ 376 h 944"/>
              <a:gd name="T44" fmla="*/ 357 w 954"/>
              <a:gd name="T45" fmla="*/ 397 h 944"/>
              <a:gd name="T46" fmla="*/ 362 w 954"/>
              <a:gd name="T47" fmla="*/ 527 h 944"/>
              <a:gd name="T48" fmla="*/ 85 w 954"/>
              <a:gd name="T49" fmla="*/ 768 h 944"/>
              <a:gd name="T50" fmla="*/ 55 w 954"/>
              <a:gd name="T51" fmla="*/ 944 h 944"/>
              <a:gd name="T52" fmla="*/ 198 w 954"/>
              <a:gd name="T53" fmla="*/ 800 h 944"/>
              <a:gd name="T54" fmla="*/ 423 w 954"/>
              <a:gd name="T55" fmla="*/ 588 h 944"/>
              <a:gd name="T56" fmla="*/ 549 w 954"/>
              <a:gd name="T57" fmla="*/ 588 h 944"/>
              <a:gd name="T58" fmla="*/ 585 w 954"/>
              <a:gd name="T59" fmla="*/ 509 h 944"/>
              <a:gd name="T60" fmla="*/ 639 w 954"/>
              <a:gd name="T61" fmla="*/ 498 h 944"/>
              <a:gd name="T62" fmla="*/ 920 w 954"/>
              <a:gd name="T63" fmla="*/ 91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54" h="944">
                <a:moveTo>
                  <a:pt x="813" y="764"/>
                </a:moveTo>
                <a:cubicBezTo>
                  <a:pt x="840" y="764"/>
                  <a:pt x="862" y="786"/>
                  <a:pt x="862" y="813"/>
                </a:cubicBezTo>
                <a:cubicBezTo>
                  <a:pt x="862" y="841"/>
                  <a:pt x="840" y="863"/>
                  <a:pt x="813" y="863"/>
                </a:cubicBezTo>
                <a:cubicBezTo>
                  <a:pt x="786" y="863"/>
                  <a:pt x="763" y="841"/>
                  <a:pt x="763" y="813"/>
                </a:cubicBezTo>
                <a:cubicBezTo>
                  <a:pt x="763" y="786"/>
                  <a:pt x="786" y="764"/>
                  <a:pt x="813" y="764"/>
                </a:cubicBezTo>
                <a:close/>
                <a:moveTo>
                  <a:pt x="625" y="549"/>
                </a:moveTo>
                <a:lnTo>
                  <a:pt x="637" y="574"/>
                </a:lnTo>
                <a:lnTo>
                  <a:pt x="611" y="601"/>
                </a:lnTo>
                <a:lnTo>
                  <a:pt x="586" y="625"/>
                </a:lnTo>
                <a:cubicBezTo>
                  <a:pt x="571" y="640"/>
                  <a:pt x="554" y="651"/>
                  <a:pt x="535" y="658"/>
                </a:cubicBezTo>
                <a:lnTo>
                  <a:pt x="703" y="826"/>
                </a:lnTo>
                <a:lnTo>
                  <a:pt x="782" y="932"/>
                </a:lnTo>
                <a:lnTo>
                  <a:pt x="824" y="943"/>
                </a:lnTo>
                <a:lnTo>
                  <a:pt x="941" y="826"/>
                </a:lnTo>
                <a:lnTo>
                  <a:pt x="930" y="783"/>
                </a:lnTo>
                <a:lnTo>
                  <a:pt x="824" y="704"/>
                </a:lnTo>
                <a:lnTo>
                  <a:pt x="666" y="546"/>
                </a:lnTo>
                <a:lnTo>
                  <a:pt x="650" y="561"/>
                </a:lnTo>
                <a:lnTo>
                  <a:pt x="625" y="549"/>
                </a:lnTo>
                <a:close/>
                <a:moveTo>
                  <a:pt x="345" y="335"/>
                </a:moveTo>
                <a:lnTo>
                  <a:pt x="372" y="308"/>
                </a:lnTo>
                <a:lnTo>
                  <a:pt x="397" y="321"/>
                </a:lnTo>
                <a:lnTo>
                  <a:pt x="384" y="296"/>
                </a:lnTo>
                <a:lnTo>
                  <a:pt x="411" y="269"/>
                </a:lnTo>
                <a:lnTo>
                  <a:pt x="414" y="266"/>
                </a:lnTo>
                <a:cubicBezTo>
                  <a:pt x="420" y="251"/>
                  <a:pt x="423" y="235"/>
                  <a:pt x="423" y="221"/>
                </a:cubicBezTo>
                <a:cubicBezTo>
                  <a:pt x="423" y="108"/>
                  <a:pt x="316" y="0"/>
                  <a:pt x="204" y="1"/>
                </a:cubicBezTo>
                <a:cubicBezTo>
                  <a:pt x="203" y="1"/>
                  <a:pt x="191" y="14"/>
                  <a:pt x="184" y="21"/>
                </a:cubicBezTo>
                <a:cubicBezTo>
                  <a:pt x="274" y="111"/>
                  <a:pt x="266" y="96"/>
                  <a:pt x="266" y="151"/>
                </a:cubicBezTo>
                <a:cubicBezTo>
                  <a:pt x="266" y="196"/>
                  <a:pt x="195" y="267"/>
                  <a:pt x="151" y="267"/>
                </a:cubicBezTo>
                <a:cubicBezTo>
                  <a:pt x="94" y="267"/>
                  <a:pt x="112" y="276"/>
                  <a:pt x="20" y="184"/>
                </a:cubicBezTo>
                <a:cubicBezTo>
                  <a:pt x="13" y="191"/>
                  <a:pt x="1" y="204"/>
                  <a:pt x="1" y="204"/>
                </a:cubicBezTo>
                <a:cubicBezTo>
                  <a:pt x="2" y="316"/>
                  <a:pt x="108" y="424"/>
                  <a:pt x="220" y="424"/>
                </a:cubicBezTo>
                <a:cubicBezTo>
                  <a:pt x="240" y="424"/>
                  <a:pt x="262" y="417"/>
                  <a:pt x="284" y="406"/>
                </a:cubicBezTo>
                <a:lnTo>
                  <a:pt x="288" y="411"/>
                </a:lnTo>
                <a:cubicBezTo>
                  <a:pt x="295" y="392"/>
                  <a:pt x="305" y="375"/>
                  <a:pt x="320" y="360"/>
                </a:cubicBezTo>
                <a:lnTo>
                  <a:pt x="345" y="335"/>
                </a:lnTo>
                <a:close/>
                <a:moveTo>
                  <a:pt x="920" y="91"/>
                </a:moveTo>
                <a:lnTo>
                  <a:pt x="854" y="26"/>
                </a:lnTo>
                <a:cubicBezTo>
                  <a:pt x="837" y="9"/>
                  <a:pt x="814" y="0"/>
                  <a:pt x="791" y="0"/>
                </a:cubicBezTo>
                <a:cubicBezTo>
                  <a:pt x="768" y="0"/>
                  <a:pt x="746" y="9"/>
                  <a:pt x="728" y="26"/>
                </a:cubicBezTo>
                <a:lnTo>
                  <a:pt x="448" y="306"/>
                </a:lnTo>
                <a:cubicBezTo>
                  <a:pt x="457" y="323"/>
                  <a:pt x="450" y="348"/>
                  <a:pt x="437" y="361"/>
                </a:cubicBezTo>
                <a:cubicBezTo>
                  <a:pt x="428" y="370"/>
                  <a:pt x="413" y="376"/>
                  <a:pt x="399" y="376"/>
                </a:cubicBezTo>
                <a:cubicBezTo>
                  <a:pt x="393" y="376"/>
                  <a:pt x="387" y="375"/>
                  <a:pt x="382" y="372"/>
                </a:cubicBezTo>
                <a:lnTo>
                  <a:pt x="357" y="397"/>
                </a:lnTo>
                <a:cubicBezTo>
                  <a:pt x="323" y="432"/>
                  <a:pt x="323" y="488"/>
                  <a:pt x="357" y="523"/>
                </a:cubicBezTo>
                <a:lnTo>
                  <a:pt x="362" y="527"/>
                </a:lnTo>
                <a:lnTo>
                  <a:pt x="143" y="746"/>
                </a:lnTo>
                <a:lnTo>
                  <a:pt x="85" y="768"/>
                </a:lnTo>
                <a:lnTo>
                  <a:pt x="0" y="889"/>
                </a:lnTo>
                <a:lnTo>
                  <a:pt x="55" y="944"/>
                </a:lnTo>
                <a:lnTo>
                  <a:pt x="176" y="859"/>
                </a:lnTo>
                <a:lnTo>
                  <a:pt x="198" y="800"/>
                </a:lnTo>
                <a:lnTo>
                  <a:pt x="416" y="582"/>
                </a:lnTo>
                <a:lnTo>
                  <a:pt x="423" y="588"/>
                </a:lnTo>
                <a:cubicBezTo>
                  <a:pt x="440" y="606"/>
                  <a:pt x="463" y="614"/>
                  <a:pt x="486" y="614"/>
                </a:cubicBezTo>
                <a:cubicBezTo>
                  <a:pt x="509" y="614"/>
                  <a:pt x="531" y="606"/>
                  <a:pt x="549" y="588"/>
                </a:cubicBezTo>
                <a:lnTo>
                  <a:pt x="574" y="564"/>
                </a:lnTo>
                <a:cubicBezTo>
                  <a:pt x="565" y="547"/>
                  <a:pt x="572" y="522"/>
                  <a:pt x="585" y="509"/>
                </a:cubicBezTo>
                <a:cubicBezTo>
                  <a:pt x="594" y="500"/>
                  <a:pt x="609" y="494"/>
                  <a:pt x="622" y="494"/>
                </a:cubicBezTo>
                <a:cubicBezTo>
                  <a:pt x="629" y="494"/>
                  <a:pt x="634" y="495"/>
                  <a:pt x="639" y="498"/>
                </a:cubicBezTo>
                <a:lnTo>
                  <a:pt x="920" y="217"/>
                </a:lnTo>
                <a:cubicBezTo>
                  <a:pt x="954" y="183"/>
                  <a:pt x="954" y="126"/>
                  <a:pt x="920" y="91"/>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a:solidFill>
                <a:schemeClr val="bg1"/>
              </a:solidFill>
            </a:endParaRPr>
          </a:p>
        </p:txBody>
      </p:sp>
      <p:sp>
        <p:nvSpPr>
          <p:cNvPr id="19" name="矩形 24"/>
          <p:cNvSpPr>
            <a:spLocks noChangeArrowheads="1"/>
          </p:cNvSpPr>
          <p:nvPr/>
        </p:nvSpPr>
        <p:spPr bwMode="auto">
          <a:xfrm>
            <a:off x="6758923" y="1341416"/>
            <a:ext cx="4187773" cy="2795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22000"/>
              </a:lnSpc>
            </a:pPr>
            <a:r>
              <a:rPr lang="en-US" sz="2400" dirty="0">
                <a:solidFill>
                  <a:schemeClr val="accent4"/>
                </a:solidFill>
                <a:latin typeface="+mn-ea"/>
                <a:sym typeface="微软雅黑 Light" pitchFamily="2" charset="-122"/>
              </a:rPr>
              <a:t>Programming language:</a:t>
            </a:r>
            <a:r>
              <a:rPr lang="en-US" sz="2400" dirty="0">
                <a:solidFill>
                  <a:schemeClr val="bg1"/>
                </a:solidFill>
                <a:latin typeface="+mn-ea"/>
                <a:sym typeface="微软雅黑 Light" pitchFamily="2" charset="-122"/>
              </a:rPr>
              <a:t> C++ </a:t>
            </a:r>
          </a:p>
          <a:p>
            <a:pPr>
              <a:lnSpc>
                <a:spcPct val="122000"/>
              </a:lnSpc>
            </a:pPr>
            <a:endParaRPr lang="en-US" sz="2400" dirty="0">
              <a:solidFill>
                <a:schemeClr val="bg1"/>
              </a:solidFill>
              <a:latin typeface="+mn-ea"/>
              <a:sym typeface="微软雅黑 Light" pitchFamily="2" charset="-122"/>
            </a:endParaRPr>
          </a:p>
          <a:p>
            <a:pPr>
              <a:lnSpc>
                <a:spcPct val="122000"/>
              </a:lnSpc>
            </a:pPr>
            <a:r>
              <a:rPr lang="en-US" sz="2400" dirty="0">
                <a:solidFill>
                  <a:schemeClr val="accent4"/>
                </a:solidFill>
                <a:latin typeface="+mn-ea"/>
                <a:sym typeface="微软雅黑 Light" pitchFamily="2" charset="-122"/>
              </a:rPr>
              <a:t>Development environment: </a:t>
            </a:r>
            <a:r>
              <a:rPr lang="en-US" sz="2400" dirty="0">
                <a:solidFill>
                  <a:schemeClr val="bg1"/>
                </a:solidFill>
                <a:latin typeface="+mn-ea"/>
                <a:sym typeface="微软雅黑 Light" pitchFamily="2" charset="-122"/>
              </a:rPr>
              <a:t>Visual Studio 2010, </a:t>
            </a:r>
            <a:r>
              <a:rPr lang="en-US" sz="2400" dirty="0" err="1">
                <a:solidFill>
                  <a:schemeClr val="bg1"/>
                </a:solidFill>
                <a:latin typeface="+mn-ea"/>
                <a:sym typeface="微软雅黑 Light" pitchFamily="2" charset="-122"/>
              </a:rPr>
              <a:t>Qt</a:t>
            </a:r>
            <a:r>
              <a:rPr lang="en-US" sz="2400" dirty="0">
                <a:solidFill>
                  <a:schemeClr val="bg1"/>
                </a:solidFill>
                <a:latin typeface="+mn-ea"/>
                <a:sym typeface="微软雅黑 Light" pitchFamily="2" charset="-122"/>
              </a:rPr>
              <a:t> 4.8.6</a:t>
            </a:r>
          </a:p>
          <a:p>
            <a:pPr>
              <a:lnSpc>
                <a:spcPct val="122000"/>
              </a:lnSpc>
            </a:pPr>
            <a:endParaRPr lang="en-US" sz="2400" dirty="0">
              <a:solidFill>
                <a:schemeClr val="bg1"/>
              </a:solidFill>
              <a:latin typeface="+mn-ea"/>
              <a:sym typeface="微软雅黑 Light" pitchFamily="2" charset="-122"/>
            </a:endParaRPr>
          </a:p>
          <a:p>
            <a:pPr>
              <a:lnSpc>
                <a:spcPct val="122000"/>
              </a:lnSpc>
            </a:pPr>
            <a:r>
              <a:rPr lang="en-US" sz="2400" dirty="0">
                <a:solidFill>
                  <a:schemeClr val="accent4"/>
                </a:solidFill>
                <a:latin typeface="+mn-ea"/>
                <a:sym typeface="微软雅黑 Light" pitchFamily="2" charset="-122"/>
              </a:rPr>
              <a:t>Libraries:</a:t>
            </a:r>
            <a:r>
              <a:rPr lang="en-US" sz="2400" dirty="0">
                <a:solidFill>
                  <a:schemeClr val="bg1"/>
                </a:solidFill>
                <a:latin typeface="+mn-ea"/>
                <a:sym typeface="微软雅黑 Light" pitchFamily="2" charset="-122"/>
              </a:rPr>
              <a:t> </a:t>
            </a:r>
            <a:r>
              <a:rPr lang="en-US" sz="2400" dirty="0" err="1">
                <a:solidFill>
                  <a:schemeClr val="bg1"/>
                </a:solidFill>
                <a:latin typeface="+mn-ea"/>
                <a:sym typeface="微软雅黑 Light" pitchFamily="2" charset="-122"/>
              </a:rPr>
              <a:t>OpenCV</a:t>
            </a:r>
            <a:r>
              <a:rPr lang="en-US" sz="2400" dirty="0">
                <a:solidFill>
                  <a:schemeClr val="bg1"/>
                </a:solidFill>
                <a:latin typeface="+mn-ea"/>
                <a:sym typeface="微软雅黑 Light" pitchFamily="2" charset="-122"/>
              </a:rPr>
              <a:t> 3.0.0-Beta</a:t>
            </a:r>
          </a:p>
        </p:txBody>
      </p:sp>
      <p:pic>
        <p:nvPicPr>
          <p:cNvPr id="3" name="图片 2"/>
          <p:cNvPicPr>
            <a:picLocks noChangeAspect="1"/>
          </p:cNvPicPr>
          <p:nvPr/>
        </p:nvPicPr>
        <p:blipFill>
          <a:blip r:embed="rId6"/>
          <a:stretch>
            <a:fillRect/>
          </a:stretch>
        </p:blipFill>
        <p:spPr>
          <a:xfrm>
            <a:off x="1485949" y="1340972"/>
            <a:ext cx="5235362" cy="5289334"/>
          </a:xfrm>
          <a:prstGeom prst="rect">
            <a:avLst/>
          </a:prstGeom>
        </p:spPr>
      </p:pic>
      <p:sp>
        <p:nvSpPr>
          <p:cNvPr id="6" name="矩形 5"/>
          <p:cNvSpPr/>
          <p:nvPr/>
        </p:nvSpPr>
        <p:spPr>
          <a:xfrm>
            <a:off x="5868985" y="2919046"/>
            <a:ext cx="975946" cy="31652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868985" y="3270738"/>
            <a:ext cx="975946" cy="1090803"/>
          </a:xfrm>
          <a:prstGeom prst="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5868985" y="4396710"/>
            <a:ext cx="975946" cy="1045728"/>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右箭头 29"/>
          <p:cNvSpPr/>
          <p:nvPr/>
        </p:nvSpPr>
        <p:spPr>
          <a:xfrm>
            <a:off x="2822110" y="2695462"/>
            <a:ext cx="2880323" cy="858311"/>
          </a:xfrm>
          <a:prstGeom prst="rightArrow">
            <a:avLst>
              <a:gd name="adj1" fmla="val 64939"/>
              <a:gd name="adj2" fmla="val 64858"/>
            </a:avLst>
          </a:prstGeom>
          <a:solidFill>
            <a:srgbClr val="FF0000"/>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35" name="右箭头 34"/>
          <p:cNvSpPr/>
          <p:nvPr/>
        </p:nvSpPr>
        <p:spPr>
          <a:xfrm>
            <a:off x="2831635" y="3649784"/>
            <a:ext cx="2880323" cy="858311"/>
          </a:xfrm>
          <a:prstGeom prst="rightArrow">
            <a:avLst>
              <a:gd name="adj1" fmla="val 64939"/>
              <a:gd name="adj2" fmla="val 64858"/>
            </a:avLst>
          </a:prstGeom>
          <a:solidFill>
            <a:srgbClr val="FFC000"/>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36" name="右箭头 35"/>
          <p:cNvSpPr/>
          <p:nvPr/>
        </p:nvSpPr>
        <p:spPr>
          <a:xfrm>
            <a:off x="2831635" y="4690274"/>
            <a:ext cx="2880323" cy="858311"/>
          </a:xfrm>
          <a:prstGeom prst="rightArrow">
            <a:avLst>
              <a:gd name="adj1" fmla="val 64939"/>
              <a:gd name="adj2" fmla="val 64858"/>
            </a:avLst>
          </a:prstGeom>
          <a:solidFill>
            <a:srgbClr val="FFFF00"/>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38" name="矩形 8"/>
          <p:cNvSpPr/>
          <p:nvPr/>
        </p:nvSpPr>
        <p:spPr>
          <a:xfrm>
            <a:off x="4" y="1235048"/>
            <a:ext cx="2832201" cy="2168911"/>
          </a:xfrm>
          <a:custGeom>
            <a:avLst/>
            <a:gdLst/>
            <a:ahLst/>
            <a:cxnLst/>
            <a:rect l="l" t="t" r="r" b="b"/>
            <a:pathLst>
              <a:path w="2124151" h="2168910">
                <a:moveTo>
                  <a:pt x="0" y="0"/>
                </a:moveTo>
                <a:lnTo>
                  <a:pt x="2124151" y="1617230"/>
                </a:lnTo>
                <a:lnTo>
                  <a:pt x="2124151" y="2168910"/>
                </a:lnTo>
                <a:lnTo>
                  <a:pt x="0" y="976562"/>
                </a:lnTo>
                <a:close/>
              </a:path>
            </a:pathLst>
          </a:custGeom>
          <a:solidFill>
            <a:srgbClr val="C00000"/>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39" name="矩形 8"/>
          <p:cNvSpPr/>
          <p:nvPr/>
        </p:nvSpPr>
        <p:spPr>
          <a:xfrm>
            <a:off x="2" y="2809225"/>
            <a:ext cx="2831173" cy="1552316"/>
          </a:xfrm>
          <a:custGeom>
            <a:avLst/>
            <a:gdLst>
              <a:gd name="connsiteX0" fmla="*/ 0 w 2123380"/>
              <a:gd name="connsiteY0" fmla="*/ 0 h 1652524"/>
              <a:gd name="connsiteX1" fmla="*/ 2123380 w 2123380"/>
              <a:gd name="connsiteY1" fmla="*/ 1100844 h 1652524"/>
              <a:gd name="connsiteX2" fmla="*/ 2123380 w 2123380"/>
              <a:gd name="connsiteY2" fmla="*/ 1652524 h 1652524"/>
              <a:gd name="connsiteX3" fmla="*/ 0 w 2123380"/>
              <a:gd name="connsiteY3" fmla="*/ 1100113 h 1652524"/>
              <a:gd name="connsiteX4" fmla="*/ 0 w 2123380"/>
              <a:gd name="connsiteY4" fmla="*/ 0 h 1652524"/>
              <a:gd name="connsiteX0-1" fmla="*/ 0 w 2123380"/>
              <a:gd name="connsiteY0-2" fmla="*/ 0 h 1652524"/>
              <a:gd name="connsiteX1-3" fmla="*/ 2123380 w 2123380"/>
              <a:gd name="connsiteY1-4" fmla="*/ 1100844 h 1652524"/>
              <a:gd name="connsiteX2-5" fmla="*/ 2123380 w 2123380"/>
              <a:gd name="connsiteY2-6" fmla="*/ 1652524 h 1652524"/>
              <a:gd name="connsiteX3-7" fmla="*/ 16934 w 2123380"/>
              <a:gd name="connsiteY3-8" fmla="*/ 1150913 h 1652524"/>
              <a:gd name="connsiteX4-9" fmla="*/ 0 w 2123380"/>
              <a:gd name="connsiteY4-10" fmla="*/ 0 h 1652524"/>
              <a:gd name="connsiteX0-11" fmla="*/ 0 w 2123380"/>
              <a:gd name="connsiteY0-12" fmla="*/ 0 h 1652524"/>
              <a:gd name="connsiteX1-13" fmla="*/ 2123380 w 2123380"/>
              <a:gd name="connsiteY1-14" fmla="*/ 1100844 h 1652524"/>
              <a:gd name="connsiteX2-15" fmla="*/ 2123380 w 2123380"/>
              <a:gd name="connsiteY2-16" fmla="*/ 1652524 h 1652524"/>
              <a:gd name="connsiteX3-17" fmla="*/ 1 w 2123380"/>
              <a:gd name="connsiteY3-18" fmla="*/ 1133979 h 1652524"/>
              <a:gd name="connsiteX4-19" fmla="*/ 0 w 2123380"/>
              <a:gd name="connsiteY4-20" fmla="*/ 0 h 1652524"/>
              <a:gd name="connsiteX0-21" fmla="*/ 25051 w 2123379"/>
              <a:gd name="connsiteY0-22" fmla="*/ 0 h 1552316"/>
              <a:gd name="connsiteX1-23" fmla="*/ 2123379 w 2123379"/>
              <a:gd name="connsiteY1-24" fmla="*/ 1000636 h 1552316"/>
              <a:gd name="connsiteX2-25" fmla="*/ 2123379 w 2123379"/>
              <a:gd name="connsiteY2-26" fmla="*/ 1552316 h 1552316"/>
              <a:gd name="connsiteX3-27" fmla="*/ 0 w 2123379"/>
              <a:gd name="connsiteY3-28" fmla="*/ 1033771 h 1552316"/>
              <a:gd name="connsiteX4-29" fmla="*/ 25051 w 2123379"/>
              <a:gd name="connsiteY4-30" fmla="*/ 0 h 1552316"/>
              <a:gd name="connsiteX0-31" fmla="*/ 0 w 2123380"/>
              <a:gd name="connsiteY0-32" fmla="*/ 0 h 1552316"/>
              <a:gd name="connsiteX1-33" fmla="*/ 2123380 w 2123380"/>
              <a:gd name="connsiteY1-34" fmla="*/ 1000636 h 1552316"/>
              <a:gd name="connsiteX2-35" fmla="*/ 2123380 w 2123380"/>
              <a:gd name="connsiteY2-36" fmla="*/ 1552316 h 1552316"/>
              <a:gd name="connsiteX3-37" fmla="*/ 1 w 2123380"/>
              <a:gd name="connsiteY3-38" fmla="*/ 1033771 h 1552316"/>
              <a:gd name="connsiteX4-39" fmla="*/ 0 w 2123380"/>
              <a:gd name="connsiteY4-40" fmla="*/ 0 h 155231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123380" h="1552316">
                <a:moveTo>
                  <a:pt x="0" y="0"/>
                </a:moveTo>
                <a:lnTo>
                  <a:pt x="2123380" y="1000636"/>
                </a:lnTo>
                <a:lnTo>
                  <a:pt x="2123380" y="1552316"/>
                </a:lnTo>
                <a:lnTo>
                  <a:pt x="1" y="1033771"/>
                </a:lnTo>
                <a:cubicBezTo>
                  <a:pt x="1" y="655778"/>
                  <a:pt x="0" y="377993"/>
                  <a:pt x="0" y="0"/>
                </a:cubicBezTo>
                <a:close/>
              </a:path>
            </a:pathLst>
          </a:custGeom>
          <a:solidFill>
            <a:schemeClr val="accent2"/>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40" name="矩形 8"/>
          <p:cNvSpPr/>
          <p:nvPr/>
        </p:nvSpPr>
        <p:spPr>
          <a:xfrm>
            <a:off x="0" y="4471478"/>
            <a:ext cx="2831635" cy="1151856"/>
          </a:xfrm>
          <a:custGeom>
            <a:avLst/>
            <a:gdLst>
              <a:gd name="connsiteX0" fmla="*/ 0 w 2123726"/>
              <a:gd name="connsiteY0" fmla="*/ 0 h 1202656"/>
              <a:gd name="connsiteX1" fmla="*/ 2123726 w 2123726"/>
              <a:gd name="connsiteY1" fmla="*/ 377019 h 1202656"/>
              <a:gd name="connsiteX2" fmla="*/ 2123726 w 2123726"/>
              <a:gd name="connsiteY2" fmla="*/ 928699 h 1202656"/>
              <a:gd name="connsiteX3" fmla="*/ 0 w 2123726"/>
              <a:gd name="connsiteY3" fmla="*/ 1202656 h 1202656"/>
              <a:gd name="connsiteX4" fmla="*/ 0 w 2123726"/>
              <a:gd name="connsiteY4" fmla="*/ 0 h 1202656"/>
              <a:gd name="connsiteX0-1" fmla="*/ 0 w 2123726"/>
              <a:gd name="connsiteY0-2" fmla="*/ 0 h 1151856"/>
              <a:gd name="connsiteX1-3" fmla="*/ 2123726 w 2123726"/>
              <a:gd name="connsiteY1-4" fmla="*/ 377019 h 1151856"/>
              <a:gd name="connsiteX2-5" fmla="*/ 2123726 w 2123726"/>
              <a:gd name="connsiteY2-6" fmla="*/ 928699 h 1151856"/>
              <a:gd name="connsiteX3-7" fmla="*/ 0 w 2123726"/>
              <a:gd name="connsiteY3-8" fmla="*/ 1151856 h 1151856"/>
              <a:gd name="connsiteX4-9" fmla="*/ 0 w 2123726"/>
              <a:gd name="connsiteY4-10" fmla="*/ 0 h 115185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123726" h="1151856">
                <a:moveTo>
                  <a:pt x="0" y="0"/>
                </a:moveTo>
                <a:lnTo>
                  <a:pt x="2123726" y="377019"/>
                </a:lnTo>
                <a:lnTo>
                  <a:pt x="2123726" y="928699"/>
                </a:lnTo>
                <a:lnTo>
                  <a:pt x="0" y="1151856"/>
                </a:lnTo>
                <a:lnTo>
                  <a:pt x="0" y="0"/>
                </a:lnTo>
                <a:close/>
              </a:path>
            </a:pathLst>
          </a:custGeom>
          <a:solidFill>
            <a:srgbClr val="EBD849"/>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42" name="TextBox 13"/>
          <p:cNvSpPr txBox="1"/>
          <p:nvPr/>
        </p:nvSpPr>
        <p:spPr>
          <a:xfrm>
            <a:off x="2962900" y="2921380"/>
            <a:ext cx="1154227" cy="379656"/>
          </a:xfrm>
          <a:prstGeom prst="rect">
            <a:avLst/>
          </a:prstGeom>
          <a:noFill/>
        </p:spPr>
        <p:txBody>
          <a:bodyPr wrap="none" rtlCol="0">
            <a:spAutoFit/>
          </a:bodyPr>
          <a:lstStyle/>
          <a:p>
            <a:r>
              <a:rPr lang="en-US" altLang="zh-CN" sz="1867" dirty="0">
                <a:latin typeface="微软雅黑" panose="020B0503020204020204" pitchFamily="34" charset="-122"/>
                <a:ea typeface="微软雅黑" panose="020B0503020204020204" pitchFamily="34" charset="-122"/>
              </a:rPr>
              <a:t>File Path</a:t>
            </a:r>
            <a:endParaRPr lang="zh-CN" altLang="en-US" sz="1867" dirty="0">
              <a:latin typeface="微软雅黑" panose="020B0503020204020204" pitchFamily="34" charset="-122"/>
              <a:ea typeface="微软雅黑" panose="020B0503020204020204" pitchFamily="34" charset="-122"/>
            </a:endParaRPr>
          </a:p>
        </p:txBody>
      </p:sp>
      <p:sp>
        <p:nvSpPr>
          <p:cNvPr id="43" name="TextBox 14"/>
          <p:cNvSpPr txBox="1"/>
          <p:nvPr/>
        </p:nvSpPr>
        <p:spPr>
          <a:xfrm>
            <a:off x="2962900" y="3888076"/>
            <a:ext cx="2357825" cy="379656"/>
          </a:xfrm>
          <a:prstGeom prst="rect">
            <a:avLst/>
          </a:prstGeom>
          <a:noFill/>
        </p:spPr>
        <p:txBody>
          <a:bodyPr wrap="none" rtlCol="0">
            <a:spAutoFit/>
          </a:bodyPr>
          <a:lstStyle/>
          <a:p>
            <a:r>
              <a:rPr lang="en-US" altLang="zh-CN" sz="1867" dirty="0">
                <a:latin typeface="微软雅黑" panose="020B0503020204020204" pitchFamily="34" charset="-122"/>
                <a:ea typeface="微软雅黑" panose="020B0503020204020204" pitchFamily="34" charset="-122"/>
              </a:rPr>
              <a:t>Optical Parameters</a:t>
            </a:r>
            <a:endParaRPr lang="zh-CN" altLang="en-US" sz="1867" dirty="0">
              <a:latin typeface="微软雅黑" panose="020B0503020204020204" pitchFamily="34" charset="-122"/>
              <a:ea typeface="微软雅黑" panose="020B0503020204020204" pitchFamily="34" charset="-122"/>
            </a:endParaRPr>
          </a:p>
        </p:txBody>
      </p:sp>
      <p:sp>
        <p:nvSpPr>
          <p:cNvPr id="44" name="TextBox 15"/>
          <p:cNvSpPr txBox="1"/>
          <p:nvPr/>
        </p:nvSpPr>
        <p:spPr>
          <a:xfrm>
            <a:off x="2962900" y="4928567"/>
            <a:ext cx="1903085" cy="379656"/>
          </a:xfrm>
          <a:prstGeom prst="rect">
            <a:avLst/>
          </a:prstGeom>
          <a:noFill/>
        </p:spPr>
        <p:txBody>
          <a:bodyPr wrap="none" rtlCol="0">
            <a:spAutoFit/>
          </a:bodyPr>
          <a:lstStyle/>
          <a:p>
            <a:r>
              <a:rPr lang="en-US" altLang="zh-CN" sz="1867" dirty="0">
                <a:latin typeface="微软雅黑" panose="020B0503020204020204" pitchFamily="34" charset="-122"/>
                <a:ea typeface="微软雅黑" panose="020B0503020204020204" pitchFamily="34" charset="-122"/>
              </a:rPr>
              <a:t>Image Settings</a:t>
            </a:r>
            <a:endParaRPr lang="zh-CN" altLang="en-US" sz="1867" dirty="0">
              <a:latin typeface="微软雅黑" panose="020B0503020204020204" pitchFamily="34" charset="-122"/>
              <a:ea typeface="微软雅黑" panose="020B0503020204020204" pitchFamily="34" charset="-122"/>
            </a:endParaRPr>
          </a:p>
        </p:txBody>
      </p:sp>
      <p:sp>
        <p:nvSpPr>
          <p:cNvPr id="5" name="灯片编号占位符 4"/>
          <p:cNvSpPr>
            <a:spLocks noGrp="1"/>
          </p:cNvSpPr>
          <p:nvPr>
            <p:ph type="sldNum" sz="quarter" idx="12"/>
          </p:nvPr>
        </p:nvSpPr>
        <p:spPr>
          <a:xfrm>
            <a:off x="9448800" y="6492875"/>
            <a:ext cx="2743200" cy="365125"/>
          </a:xfrm>
        </p:spPr>
        <p:txBody>
          <a:bodyPr/>
          <a:lstStyle/>
          <a:p>
            <a:fld id="{B68E90E9-AED2-4792-9068-CF108C6FFA54}" type="slidenum">
              <a:rPr lang="zh-CN" altLang="en-US" smtClean="0"/>
              <a:t>18</a:t>
            </a:fld>
            <a:r>
              <a:rPr lang="en-US" altLang="zh-CN" dirty="0"/>
              <a:t>/25</a:t>
            </a:r>
            <a:endParaRPr lang="zh-CN" altLang="en-US" dirty="0"/>
          </a:p>
        </p:txBody>
      </p:sp>
    </p:spTree>
    <p:extLst>
      <p:ext uri="{BB962C8B-B14F-4D97-AF65-F5344CB8AC3E}">
        <p14:creationId xmlns:p14="http://schemas.microsoft.com/office/powerpoint/2010/main" val="31114494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5E-6 8.88889E-6 L 0.34233 0.00023 " pathEditMode="fixed" rAng="0" ptsTypes="AA">
                                      <p:cBhvr>
                                        <p:cTn id="6" dur="1500" fill="hold"/>
                                        <p:tgtEl>
                                          <p:spTgt spid="3"/>
                                        </p:tgtEl>
                                        <p:attrNameLst>
                                          <p:attrName>ppt_x</p:attrName>
                                          <p:attrName>ppt_y</p:attrName>
                                        </p:attrNameLst>
                                      </p:cBhvr>
                                      <p:rCtr x="17109" y="0"/>
                                    </p:animMotion>
                                  </p:childTnLst>
                                </p:cTn>
                              </p:par>
                            </p:childTnLst>
                          </p:cTn>
                        </p:par>
                        <p:par>
                          <p:cTn id="7" fill="hold">
                            <p:stCondLst>
                              <p:cond delay="1500"/>
                            </p:stCondLst>
                            <p:childTnLst>
                              <p:par>
                                <p:cTn id="8" presetID="10" presetClass="entr" presetSubtype="0" fill="hold" grpId="0" nodeType="after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wipe(left)">
                                      <p:cBhvr>
                                        <p:cTn id="20" dur="500"/>
                                        <p:tgtEl>
                                          <p:spTgt spid="38"/>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wipe(left)">
                                      <p:cBhvr>
                                        <p:cTn id="23" dur="500"/>
                                        <p:tgtEl>
                                          <p:spTgt spid="39"/>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40"/>
                                        </p:tgtEl>
                                        <p:attrNameLst>
                                          <p:attrName>style.visibility</p:attrName>
                                        </p:attrNameLst>
                                      </p:cBhvr>
                                      <p:to>
                                        <p:strVal val="visible"/>
                                      </p:to>
                                    </p:set>
                                    <p:animEffect transition="in" filter="wipe(left)">
                                      <p:cBhvr>
                                        <p:cTn id="26" dur="500"/>
                                        <p:tgtEl>
                                          <p:spTgt spid="40"/>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wipe(left)">
                                      <p:cBhvr>
                                        <p:cTn id="30" dur="500"/>
                                        <p:tgtEl>
                                          <p:spTgt spid="30"/>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wipe(left)">
                                      <p:cBhvr>
                                        <p:cTn id="33" dur="500"/>
                                        <p:tgtEl>
                                          <p:spTgt spid="35"/>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6"/>
                                        </p:tgtEl>
                                        <p:attrNameLst>
                                          <p:attrName>style.visibility</p:attrName>
                                        </p:attrNameLst>
                                      </p:cBhvr>
                                      <p:to>
                                        <p:strVal val="visible"/>
                                      </p:to>
                                    </p:set>
                                    <p:animEffect transition="in" filter="wipe(left)">
                                      <p:cBhvr>
                                        <p:cTn id="36" dur="500"/>
                                        <p:tgtEl>
                                          <p:spTgt spid="36"/>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42"/>
                                        </p:tgtEl>
                                        <p:attrNameLst>
                                          <p:attrName>style.visibility</p:attrName>
                                        </p:attrNameLst>
                                      </p:cBhvr>
                                      <p:to>
                                        <p:strVal val="visible"/>
                                      </p:to>
                                    </p:set>
                                    <p:animEffect transition="in" filter="wipe(left)">
                                      <p:cBhvr>
                                        <p:cTn id="39" dur="500"/>
                                        <p:tgtEl>
                                          <p:spTgt spid="42"/>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wipe(left)">
                                      <p:cBhvr>
                                        <p:cTn id="42" dur="500"/>
                                        <p:tgtEl>
                                          <p:spTgt spid="43"/>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44"/>
                                        </p:tgtEl>
                                        <p:attrNameLst>
                                          <p:attrName>style.visibility</p:attrName>
                                        </p:attrNameLst>
                                      </p:cBhvr>
                                      <p:to>
                                        <p:strVal val="visible"/>
                                      </p:to>
                                    </p:set>
                                    <p:animEffect transition="in" filter="wipe(left)">
                                      <p:cBhvr>
                                        <p:cTn id="4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2" grpId="0" animBg="1"/>
      <p:bldP spid="23" grpId="0" animBg="1"/>
      <p:bldP spid="30" grpId="0" animBg="1"/>
      <p:bldP spid="35" grpId="0" animBg="1"/>
      <p:bldP spid="36" grpId="0" animBg="1"/>
      <p:bldP spid="38" grpId="0" animBg="1"/>
      <p:bldP spid="39" grpId="0" animBg="1"/>
      <p:bldP spid="40" grpId="0" animBg="1"/>
      <p:bldP spid="42" grpId="0"/>
      <p:bldP spid="43" grpId="0"/>
      <p:bldP spid="4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33" name="图片 3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flipV="1">
            <a:off x="7878399" y="2768890"/>
            <a:ext cx="6317474" cy="1860746"/>
          </a:xfrm>
          <a:prstGeom prst="rect">
            <a:avLst/>
          </a:prstGeom>
        </p:spPr>
      </p:pic>
      <p:pic>
        <p:nvPicPr>
          <p:cNvPr id="34" name="图片 33"/>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V="1">
            <a:off x="486185" y="-11548"/>
            <a:ext cx="1027932" cy="3986813"/>
          </a:xfrm>
          <a:prstGeom prst="rect">
            <a:avLst/>
          </a:prstGeom>
        </p:spPr>
      </p:pic>
      <p:sp>
        <p:nvSpPr>
          <p:cNvPr id="31" name="矩形 30"/>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10"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n-ea"/>
                <a:sym typeface="微软雅黑 Light" pitchFamily="2" charset="-122"/>
              </a:rPr>
              <a:t>Prototype Description</a:t>
            </a:r>
          </a:p>
        </p:txBody>
      </p:sp>
      <p:sp>
        <p:nvSpPr>
          <p:cNvPr id="13" name="Freeform 12"/>
          <p:cNvSpPr>
            <a:spLocks noEditPoints="1"/>
          </p:cNvSpPr>
          <p:nvPr/>
        </p:nvSpPr>
        <p:spPr bwMode="auto">
          <a:xfrm>
            <a:off x="5342509" y="667158"/>
            <a:ext cx="411224" cy="409653"/>
          </a:xfrm>
          <a:custGeom>
            <a:avLst/>
            <a:gdLst>
              <a:gd name="T0" fmla="*/ 862 w 954"/>
              <a:gd name="T1" fmla="*/ 813 h 944"/>
              <a:gd name="T2" fmla="*/ 763 w 954"/>
              <a:gd name="T3" fmla="*/ 813 h 944"/>
              <a:gd name="T4" fmla="*/ 625 w 954"/>
              <a:gd name="T5" fmla="*/ 549 h 944"/>
              <a:gd name="T6" fmla="*/ 611 w 954"/>
              <a:gd name="T7" fmla="*/ 601 h 944"/>
              <a:gd name="T8" fmla="*/ 535 w 954"/>
              <a:gd name="T9" fmla="*/ 658 h 944"/>
              <a:gd name="T10" fmla="*/ 782 w 954"/>
              <a:gd name="T11" fmla="*/ 932 h 944"/>
              <a:gd name="T12" fmla="*/ 941 w 954"/>
              <a:gd name="T13" fmla="*/ 826 h 944"/>
              <a:gd name="T14" fmla="*/ 824 w 954"/>
              <a:gd name="T15" fmla="*/ 704 h 944"/>
              <a:gd name="T16" fmla="*/ 650 w 954"/>
              <a:gd name="T17" fmla="*/ 561 h 944"/>
              <a:gd name="T18" fmla="*/ 345 w 954"/>
              <a:gd name="T19" fmla="*/ 335 h 944"/>
              <a:gd name="T20" fmla="*/ 397 w 954"/>
              <a:gd name="T21" fmla="*/ 321 h 944"/>
              <a:gd name="T22" fmla="*/ 411 w 954"/>
              <a:gd name="T23" fmla="*/ 269 h 944"/>
              <a:gd name="T24" fmla="*/ 423 w 954"/>
              <a:gd name="T25" fmla="*/ 221 h 944"/>
              <a:gd name="T26" fmla="*/ 184 w 954"/>
              <a:gd name="T27" fmla="*/ 21 h 944"/>
              <a:gd name="T28" fmla="*/ 151 w 954"/>
              <a:gd name="T29" fmla="*/ 267 h 944"/>
              <a:gd name="T30" fmla="*/ 1 w 954"/>
              <a:gd name="T31" fmla="*/ 204 h 944"/>
              <a:gd name="T32" fmla="*/ 284 w 954"/>
              <a:gd name="T33" fmla="*/ 406 h 944"/>
              <a:gd name="T34" fmla="*/ 320 w 954"/>
              <a:gd name="T35" fmla="*/ 360 h 944"/>
              <a:gd name="T36" fmla="*/ 920 w 954"/>
              <a:gd name="T37" fmla="*/ 91 h 944"/>
              <a:gd name="T38" fmla="*/ 791 w 954"/>
              <a:gd name="T39" fmla="*/ 0 h 944"/>
              <a:gd name="T40" fmla="*/ 448 w 954"/>
              <a:gd name="T41" fmla="*/ 306 h 944"/>
              <a:gd name="T42" fmla="*/ 399 w 954"/>
              <a:gd name="T43" fmla="*/ 376 h 944"/>
              <a:gd name="T44" fmla="*/ 357 w 954"/>
              <a:gd name="T45" fmla="*/ 397 h 944"/>
              <a:gd name="T46" fmla="*/ 362 w 954"/>
              <a:gd name="T47" fmla="*/ 527 h 944"/>
              <a:gd name="T48" fmla="*/ 85 w 954"/>
              <a:gd name="T49" fmla="*/ 768 h 944"/>
              <a:gd name="T50" fmla="*/ 55 w 954"/>
              <a:gd name="T51" fmla="*/ 944 h 944"/>
              <a:gd name="T52" fmla="*/ 198 w 954"/>
              <a:gd name="T53" fmla="*/ 800 h 944"/>
              <a:gd name="T54" fmla="*/ 423 w 954"/>
              <a:gd name="T55" fmla="*/ 588 h 944"/>
              <a:gd name="T56" fmla="*/ 549 w 954"/>
              <a:gd name="T57" fmla="*/ 588 h 944"/>
              <a:gd name="T58" fmla="*/ 585 w 954"/>
              <a:gd name="T59" fmla="*/ 509 h 944"/>
              <a:gd name="T60" fmla="*/ 639 w 954"/>
              <a:gd name="T61" fmla="*/ 498 h 944"/>
              <a:gd name="T62" fmla="*/ 920 w 954"/>
              <a:gd name="T63" fmla="*/ 91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54" h="944">
                <a:moveTo>
                  <a:pt x="813" y="764"/>
                </a:moveTo>
                <a:cubicBezTo>
                  <a:pt x="840" y="764"/>
                  <a:pt x="862" y="786"/>
                  <a:pt x="862" y="813"/>
                </a:cubicBezTo>
                <a:cubicBezTo>
                  <a:pt x="862" y="841"/>
                  <a:pt x="840" y="863"/>
                  <a:pt x="813" y="863"/>
                </a:cubicBezTo>
                <a:cubicBezTo>
                  <a:pt x="786" y="863"/>
                  <a:pt x="763" y="841"/>
                  <a:pt x="763" y="813"/>
                </a:cubicBezTo>
                <a:cubicBezTo>
                  <a:pt x="763" y="786"/>
                  <a:pt x="786" y="764"/>
                  <a:pt x="813" y="764"/>
                </a:cubicBezTo>
                <a:close/>
                <a:moveTo>
                  <a:pt x="625" y="549"/>
                </a:moveTo>
                <a:lnTo>
                  <a:pt x="637" y="574"/>
                </a:lnTo>
                <a:lnTo>
                  <a:pt x="611" y="601"/>
                </a:lnTo>
                <a:lnTo>
                  <a:pt x="586" y="625"/>
                </a:lnTo>
                <a:cubicBezTo>
                  <a:pt x="571" y="640"/>
                  <a:pt x="554" y="651"/>
                  <a:pt x="535" y="658"/>
                </a:cubicBezTo>
                <a:lnTo>
                  <a:pt x="703" y="826"/>
                </a:lnTo>
                <a:lnTo>
                  <a:pt x="782" y="932"/>
                </a:lnTo>
                <a:lnTo>
                  <a:pt x="824" y="943"/>
                </a:lnTo>
                <a:lnTo>
                  <a:pt x="941" y="826"/>
                </a:lnTo>
                <a:lnTo>
                  <a:pt x="930" y="783"/>
                </a:lnTo>
                <a:lnTo>
                  <a:pt x="824" y="704"/>
                </a:lnTo>
                <a:lnTo>
                  <a:pt x="666" y="546"/>
                </a:lnTo>
                <a:lnTo>
                  <a:pt x="650" y="561"/>
                </a:lnTo>
                <a:lnTo>
                  <a:pt x="625" y="549"/>
                </a:lnTo>
                <a:close/>
                <a:moveTo>
                  <a:pt x="345" y="335"/>
                </a:moveTo>
                <a:lnTo>
                  <a:pt x="372" y="308"/>
                </a:lnTo>
                <a:lnTo>
                  <a:pt x="397" y="321"/>
                </a:lnTo>
                <a:lnTo>
                  <a:pt x="384" y="296"/>
                </a:lnTo>
                <a:lnTo>
                  <a:pt x="411" y="269"/>
                </a:lnTo>
                <a:lnTo>
                  <a:pt x="414" y="266"/>
                </a:lnTo>
                <a:cubicBezTo>
                  <a:pt x="420" y="251"/>
                  <a:pt x="423" y="235"/>
                  <a:pt x="423" y="221"/>
                </a:cubicBezTo>
                <a:cubicBezTo>
                  <a:pt x="423" y="108"/>
                  <a:pt x="316" y="0"/>
                  <a:pt x="204" y="1"/>
                </a:cubicBezTo>
                <a:cubicBezTo>
                  <a:pt x="203" y="1"/>
                  <a:pt x="191" y="14"/>
                  <a:pt x="184" y="21"/>
                </a:cubicBezTo>
                <a:cubicBezTo>
                  <a:pt x="274" y="111"/>
                  <a:pt x="266" y="96"/>
                  <a:pt x="266" y="151"/>
                </a:cubicBezTo>
                <a:cubicBezTo>
                  <a:pt x="266" y="196"/>
                  <a:pt x="195" y="267"/>
                  <a:pt x="151" y="267"/>
                </a:cubicBezTo>
                <a:cubicBezTo>
                  <a:pt x="94" y="267"/>
                  <a:pt x="112" y="276"/>
                  <a:pt x="20" y="184"/>
                </a:cubicBezTo>
                <a:cubicBezTo>
                  <a:pt x="13" y="191"/>
                  <a:pt x="1" y="204"/>
                  <a:pt x="1" y="204"/>
                </a:cubicBezTo>
                <a:cubicBezTo>
                  <a:pt x="2" y="316"/>
                  <a:pt x="108" y="424"/>
                  <a:pt x="220" y="424"/>
                </a:cubicBezTo>
                <a:cubicBezTo>
                  <a:pt x="240" y="424"/>
                  <a:pt x="262" y="417"/>
                  <a:pt x="284" y="406"/>
                </a:cubicBezTo>
                <a:lnTo>
                  <a:pt x="288" y="411"/>
                </a:lnTo>
                <a:cubicBezTo>
                  <a:pt x="295" y="392"/>
                  <a:pt x="305" y="375"/>
                  <a:pt x="320" y="360"/>
                </a:cubicBezTo>
                <a:lnTo>
                  <a:pt x="345" y="335"/>
                </a:lnTo>
                <a:close/>
                <a:moveTo>
                  <a:pt x="920" y="91"/>
                </a:moveTo>
                <a:lnTo>
                  <a:pt x="854" y="26"/>
                </a:lnTo>
                <a:cubicBezTo>
                  <a:pt x="837" y="9"/>
                  <a:pt x="814" y="0"/>
                  <a:pt x="791" y="0"/>
                </a:cubicBezTo>
                <a:cubicBezTo>
                  <a:pt x="768" y="0"/>
                  <a:pt x="746" y="9"/>
                  <a:pt x="728" y="26"/>
                </a:cubicBezTo>
                <a:lnTo>
                  <a:pt x="448" y="306"/>
                </a:lnTo>
                <a:cubicBezTo>
                  <a:pt x="457" y="323"/>
                  <a:pt x="450" y="348"/>
                  <a:pt x="437" y="361"/>
                </a:cubicBezTo>
                <a:cubicBezTo>
                  <a:pt x="428" y="370"/>
                  <a:pt x="413" y="376"/>
                  <a:pt x="399" y="376"/>
                </a:cubicBezTo>
                <a:cubicBezTo>
                  <a:pt x="393" y="376"/>
                  <a:pt x="387" y="375"/>
                  <a:pt x="382" y="372"/>
                </a:cubicBezTo>
                <a:lnTo>
                  <a:pt x="357" y="397"/>
                </a:lnTo>
                <a:cubicBezTo>
                  <a:pt x="323" y="432"/>
                  <a:pt x="323" y="488"/>
                  <a:pt x="357" y="523"/>
                </a:cubicBezTo>
                <a:lnTo>
                  <a:pt x="362" y="527"/>
                </a:lnTo>
                <a:lnTo>
                  <a:pt x="143" y="746"/>
                </a:lnTo>
                <a:lnTo>
                  <a:pt x="85" y="768"/>
                </a:lnTo>
                <a:lnTo>
                  <a:pt x="0" y="889"/>
                </a:lnTo>
                <a:lnTo>
                  <a:pt x="55" y="944"/>
                </a:lnTo>
                <a:lnTo>
                  <a:pt x="176" y="859"/>
                </a:lnTo>
                <a:lnTo>
                  <a:pt x="198" y="800"/>
                </a:lnTo>
                <a:lnTo>
                  <a:pt x="416" y="582"/>
                </a:lnTo>
                <a:lnTo>
                  <a:pt x="423" y="588"/>
                </a:lnTo>
                <a:cubicBezTo>
                  <a:pt x="440" y="606"/>
                  <a:pt x="463" y="614"/>
                  <a:pt x="486" y="614"/>
                </a:cubicBezTo>
                <a:cubicBezTo>
                  <a:pt x="509" y="614"/>
                  <a:pt x="531" y="606"/>
                  <a:pt x="549" y="588"/>
                </a:cubicBezTo>
                <a:lnTo>
                  <a:pt x="574" y="564"/>
                </a:lnTo>
                <a:cubicBezTo>
                  <a:pt x="565" y="547"/>
                  <a:pt x="572" y="522"/>
                  <a:pt x="585" y="509"/>
                </a:cubicBezTo>
                <a:cubicBezTo>
                  <a:pt x="594" y="500"/>
                  <a:pt x="609" y="494"/>
                  <a:pt x="622" y="494"/>
                </a:cubicBezTo>
                <a:cubicBezTo>
                  <a:pt x="629" y="494"/>
                  <a:pt x="634" y="495"/>
                  <a:pt x="639" y="498"/>
                </a:cubicBezTo>
                <a:lnTo>
                  <a:pt x="920" y="217"/>
                </a:lnTo>
                <a:cubicBezTo>
                  <a:pt x="954" y="183"/>
                  <a:pt x="954" y="126"/>
                  <a:pt x="920" y="91"/>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a:solidFill>
                <a:schemeClr val="bg1"/>
              </a:solidFill>
            </a:endParaRPr>
          </a:p>
        </p:txBody>
      </p:sp>
      <p:pic>
        <p:nvPicPr>
          <p:cNvPr id="21" name="图片 20"/>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008744" y="2191783"/>
            <a:ext cx="3489325" cy="2616200"/>
          </a:xfrm>
          <a:prstGeom prst="rect">
            <a:avLst/>
          </a:prstGeom>
          <a:noFill/>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图片 2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69581" y="2191783"/>
            <a:ext cx="4176713" cy="2616200"/>
          </a:xfrm>
          <a:prstGeom prst="rect">
            <a:avLst/>
          </a:prstGeom>
          <a:noFill/>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文本框 24"/>
          <p:cNvSpPr txBox="1">
            <a:spLocks noChangeArrowheads="1"/>
          </p:cNvSpPr>
          <p:nvPr/>
        </p:nvSpPr>
        <p:spPr bwMode="auto">
          <a:xfrm>
            <a:off x="2363906" y="4879420"/>
            <a:ext cx="281069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400" dirty="0">
                <a:solidFill>
                  <a:schemeClr val="bg1"/>
                </a:solidFill>
              </a:rPr>
              <a:t>Fig 3. Light source &amp; optical elements</a:t>
            </a:r>
            <a:endParaRPr lang="zh-CN" altLang="en-US" sz="2400" dirty="0">
              <a:solidFill>
                <a:schemeClr val="bg1"/>
              </a:solidFill>
            </a:endParaRPr>
          </a:p>
        </p:txBody>
      </p:sp>
      <p:sp>
        <p:nvSpPr>
          <p:cNvPr id="26" name="文本框 25"/>
          <p:cNvSpPr txBox="1">
            <a:spLocks noChangeArrowheads="1"/>
          </p:cNvSpPr>
          <p:nvPr/>
        </p:nvSpPr>
        <p:spPr bwMode="auto">
          <a:xfrm>
            <a:off x="6458506" y="4879420"/>
            <a:ext cx="36988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FontTx/>
              <a:buNone/>
            </a:pPr>
            <a:r>
              <a:rPr lang="en-US" altLang="zh-CN" sz="2400" dirty="0">
                <a:solidFill>
                  <a:schemeClr val="bg1"/>
                </a:solidFill>
              </a:rPr>
              <a:t>Fig 4. Dark box</a:t>
            </a:r>
            <a:endParaRPr lang="zh-CN" altLang="en-US" sz="2400" dirty="0">
              <a:solidFill>
                <a:schemeClr val="bg1"/>
              </a:solidFill>
            </a:endParaRPr>
          </a:p>
        </p:txBody>
      </p:sp>
      <p:grpSp>
        <p:nvGrpSpPr>
          <p:cNvPr id="2" name="组合 1"/>
          <p:cNvGrpSpPr/>
          <p:nvPr/>
        </p:nvGrpSpPr>
        <p:grpSpPr>
          <a:xfrm>
            <a:off x="1514117" y="1283099"/>
            <a:ext cx="9180938" cy="5209088"/>
            <a:chOff x="3675619" y="3976688"/>
            <a:chExt cx="4276725" cy="2664036"/>
          </a:xfrm>
        </p:grpSpPr>
        <p:pic>
          <p:nvPicPr>
            <p:cNvPr id="27" name="图片 2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675619" y="3976688"/>
              <a:ext cx="4276725" cy="2438400"/>
            </a:xfrm>
            <a:prstGeom prst="rect">
              <a:avLst/>
            </a:prstGeom>
            <a:noFill/>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文本框 27"/>
            <p:cNvSpPr txBox="1">
              <a:spLocks noChangeArrowheads="1"/>
            </p:cNvSpPr>
            <p:nvPr/>
          </p:nvSpPr>
          <p:spPr bwMode="auto">
            <a:xfrm>
              <a:off x="3964544" y="6404619"/>
              <a:ext cx="3698875" cy="236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FontTx/>
                <a:buNone/>
              </a:pPr>
              <a:r>
                <a:rPr lang="en-US" altLang="zh-CN" sz="2400" dirty="0">
                  <a:solidFill>
                    <a:schemeClr val="bg1"/>
                  </a:solidFill>
                </a:rPr>
                <a:t>Fig 5. The overall setup</a:t>
              </a:r>
              <a:endParaRPr lang="zh-CN" altLang="en-US" sz="2400" dirty="0">
                <a:solidFill>
                  <a:schemeClr val="bg1"/>
                </a:solidFill>
              </a:endParaRPr>
            </a:p>
          </p:txBody>
        </p:sp>
      </p:grpSp>
      <p:sp>
        <p:nvSpPr>
          <p:cNvPr id="4" name="线形标注 2(无边框) 3"/>
          <p:cNvSpPr/>
          <p:nvPr/>
        </p:nvSpPr>
        <p:spPr>
          <a:xfrm flipH="1">
            <a:off x="1521826" y="1730921"/>
            <a:ext cx="1198525" cy="1074655"/>
          </a:xfrm>
          <a:prstGeom prst="callout2">
            <a:avLst>
              <a:gd name="adj1" fmla="val 58224"/>
              <a:gd name="adj2" fmla="val 12117"/>
              <a:gd name="adj3" fmla="val 58224"/>
              <a:gd name="adj4" fmla="val -25319"/>
              <a:gd name="adj5" fmla="val 189693"/>
              <a:gd name="adj6" fmla="val -60038"/>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Light Source</a:t>
            </a:r>
            <a:endParaRPr lang="zh-CN" altLang="en-US" dirty="0"/>
          </a:p>
        </p:txBody>
      </p:sp>
      <p:sp>
        <p:nvSpPr>
          <p:cNvPr id="16" name="线形标注 2(无边框) 15"/>
          <p:cNvSpPr/>
          <p:nvPr/>
        </p:nvSpPr>
        <p:spPr>
          <a:xfrm flipH="1">
            <a:off x="3841849" y="1730921"/>
            <a:ext cx="1198525" cy="1074655"/>
          </a:xfrm>
          <a:prstGeom prst="callout2">
            <a:avLst>
              <a:gd name="adj1" fmla="val 58224"/>
              <a:gd name="adj2" fmla="val -467"/>
              <a:gd name="adj3" fmla="val 58224"/>
              <a:gd name="adj4" fmla="val -19026"/>
              <a:gd name="adj5" fmla="val 214254"/>
              <a:gd name="adj6" fmla="val -45094"/>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Aperture</a:t>
            </a:r>
          </a:p>
          <a:p>
            <a:pPr algn="ctr"/>
            <a:r>
              <a:rPr lang="en-US" altLang="zh-CN" dirty="0"/>
              <a:t>(2-29mm)</a:t>
            </a:r>
            <a:endParaRPr lang="zh-CN" altLang="en-US" dirty="0"/>
          </a:p>
        </p:txBody>
      </p:sp>
      <p:sp>
        <p:nvSpPr>
          <p:cNvPr id="17" name="线形标注 2(无边框) 16"/>
          <p:cNvSpPr/>
          <p:nvPr/>
        </p:nvSpPr>
        <p:spPr>
          <a:xfrm>
            <a:off x="6323683" y="1745112"/>
            <a:ext cx="1172637" cy="1074655"/>
          </a:xfrm>
          <a:prstGeom prst="callout2">
            <a:avLst>
              <a:gd name="adj1" fmla="val 58224"/>
              <a:gd name="adj2" fmla="val 12117"/>
              <a:gd name="adj3" fmla="val 58224"/>
              <a:gd name="adj4" fmla="val -2810"/>
              <a:gd name="adj5" fmla="val 210746"/>
              <a:gd name="adj6" fmla="val -27882"/>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Convex Lens</a:t>
            </a:r>
            <a:endParaRPr lang="zh-CN" altLang="en-US" dirty="0"/>
          </a:p>
        </p:txBody>
      </p:sp>
      <p:sp>
        <p:nvSpPr>
          <p:cNvPr id="18" name="线形标注 2(无边框) 17"/>
          <p:cNvSpPr/>
          <p:nvPr/>
        </p:nvSpPr>
        <p:spPr>
          <a:xfrm>
            <a:off x="7998120" y="1745112"/>
            <a:ext cx="1172637" cy="1074655"/>
          </a:xfrm>
          <a:prstGeom prst="callout2">
            <a:avLst>
              <a:gd name="adj1" fmla="val 58224"/>
              <a:gd name="adj2" fmla="val 12117"/>
              <a:gd name="adj3" fmla="val 58224"/>
              <a:gd name="adj4" fmla="val -14868"/>
              <a:gd name="adj5" fmla="val 212500"/>
              <a:gd name="adj6" fmla="val -57626"/>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Optical Screen</a:t>
            </a:r>
            <a:endParaRPr lang="zh-CN" altLang="en-US" dirty="0"/>
          </a:p>
        </p:txBody>
      </p:sp>
      <p:sp>
        <p:nvSpPr>
          <p:cNvPr id="6" name="灯片编号占位符 5"/>
          <p:cNvSpPr>
            <a:spLocks noGrp="1"/>
          </p:cNvSpPr>
          <p:nvPr>
            <p:ph type="sldNum" sz="quarter" idx="12"/>
          </p:nvPr>
        </p:nvSpPr>
        <p:spPr>
          <a:xfrm>
            <a:off x="9427540" y="6470632"/>
            <a:ext cx="2743200" cy="365125"/>
          </a:xfrm>
        </p:spPr>
        <p:txBody>
          <a:bodyPr/>
          <a:lstStyle/>
          <a:p>
            <a:fld id="{B68E90E9-AED2-4792-9068-CF108C6FFA54}" type="slidenum">
              <a:rPr lang="zh-CN" altLang="en-US" smtClean="0"/>
              <a:t>19</a:t>
            </a:fld>
            <a:r>
              <a:rPr lang="en-US" altLang="zh-CN" dirty="0"/>
              <a:t>/25</a:t>
            </a:r>
            <a:endParaRPr lang="zh-CN" altLang="en-US" dirty="0"/>
          </a:p>
        </p:txBody>
      </p:sp>
    </p:spTree>
    <p:extLst>
      <p:ext uri="{BB962C8B-B14F-4D97-AF65-F5344CB8AC3E}">
        <p14:creationId xmlns:p14="http://schemas.microsoft.com/office/powerpoint/2010/main" val="31422259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6" grpId="0" animBg="1"/>
      <p:bldP spid="17" grpId="0" animBg="1"/>
      <p:bldP spid="1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55" name="矩形 54"/>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5"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j-ea"/>
                <a:ea typeface="+mj-ea"/>
                <a:sym typeface="微软雅黑 Light" pitchFamily="2" charset="-122"/>
              </a:rPr>
              <a:t>Members</a:t>
            </a:r>
          </a:p>
        </p:txBody>
      </p:sp>
      <p:sp>
        <p:nvSpPr>
          <p:cNvPr id="7" name="Freeform 10"/>
          <p:cNvSpPr>
            <a:spLocks noEditPoints="1"/>
          </p:cNvSpPr>
          <p:nvPr/>
        </p:nvSpPr>
        <p:spPr bwMode="auto">
          <a:xfrm>
            <a:off x="8046319" y="571943"/>
            <a:ext cx="438425" cy="423097"/>
          </a:xfrm>
          <a:custGeom>
            <a:avLst/>
            <a:gdLst>
              <a:gd name="T0" fmla="*/ 760 w 1139"/>
              <a:gd name="T1" fmla="*/ 420 h 1088"/>
              <a:gd name="T2" fmla="*/ 745 w 1139"/>
              <a:gd name="T3" fmla="*/ 452 h 1088"/>
              <a:gd name="T4" fmla="*/ 741 w 1139"/>
              <a:gd name="T5" fmla="*/ 473 h 1088"/>
              <a:gd name="T6" fmla="*/ 742 w 1139"/>
              <a:gd name="T7" fmla="*/ 513 h 1088"/>
              <a:gd name="T8" fmla="*/ 756 w 1139"/>
              <a:gd name="T9" fmla="*/ 552 h 1088"/>
              <a:gd name="T10" fmla="*/ 769 w 1139"/>
              <a:gd name="T11" fmla="*/ 571 h 1088"/>
              <a:gd name="T12" fmla="*/ 801 w 1139"/>
              <a:gd name="T13" fmla="*/ 598 h 1088"/>
              <a:gd name="T14" fmla="*/ 822 w 1139"/>
              <a:gd name="T15" fmla="*/ 608 h 1088"/>
              <a:gd name="T16" fmla="*/ 866 w 1139"/>
              <a:gd name="T17" fmla="*/ 363 h 1088"/>
              <a:gd name="T18" fmla="*/ 814 w 1139"/>
              <a:gd name="T19" fmla="*/ 374 h 1088"/>
              <a:gd name="T20" fmla="*/ 785 w 1139"/>
              <a:gd name="T21" fmla="*/ 392 h 1088"/>
              <a:gd name="T22" fmla="*/ 771 w 1139"/>
              <a:gd name="T23" fmla="*/ 406 h 1088"/>
              <a:gd name="T24" fmla="*/ 696 w 1139"/>
              <a:gd name="T25" fmla="*/ 127 h 1088"/>
              <a:gd name="T26" fmla="*/ 570 w 1139"/>
              <a:gd name="T27" fmla="*/ 253 h 1088"/>
              <a:gd name="T28" fmla="*/ 688 w 1139"/>
              <a:gd name="T29" fmla="*/ 513 h 1088"/>
              <a:gd name="T30" fmla="*/ 688 w 1139"/>
              <a:gd name="T31" fmla="*/ 461 h 1088"/>
              <a:gd name="T32" fmla="*/ 651 w 1139"/>
              <a:gd name="T33" fmla="*/ 279 h 1088"/>
              <a:gd name="T34" fmla="*/ 453 w 1139"/>
              <a:gd name="T35" fmla="*/ 490 h 1088"/>
              <a:gd name="T36" fmla="*/ 570 w 1139"/>
              <a:gd name="T37" fmla="*/ 718 h 1088"/>
              <a:gd name="T38" fmla="*/ 512 w 1139"/>
              <a:gd name="T39" fmla="*/ 725 h 1088"/>
              <a:gd name="T40" fmla="*/ 484 w 1139"/>
              <a:gd name="T41" fmla="*/ 693 h 1088"/>
              <a:gd name="T42" fmla="*/ 466 w 1139"/>
              <a:gd name="T43" fmla="*/ 678 h 1088"/>
              <a:gd name="T44" fmla="*/ 388 w 1139"/>
              <a:gd name="T45" fmla="*/ 645 h 1088"/>
              <a:gd name="T46" fmla="*/ 355 w 1139"/>
              <a:gd name="T47" fmla="*/ 642 h 1088"/>
              <a:gd name="T48" fmla="*/ 0 w 1139"/>
              <a:gd name="T49" fmla="*/ 1088 h 1088"/>
              <a:gd name="T50" fmla="*/ 151 w 1139"/>
              <a:gd name="T51" fmla="*/ 824 h 1088"/>
              <a:gd name="T52" fmla="*/ 391 w 1139"/>
              <a:gd name="T53" fmla="*/ 824 h 1088"/>
              <a:gd name="T54" fmla="*/ 546 w 1139"/>
              <a:gd name="T55" fmla="*/ 1088 h 1088"/>
              <a:gd name="T56" fmla="*/ 512 w 1139"/>
              <a:gd name="T57" fmla="*/ 725 h 1088"/>
              <a:gd name="T58" fmla="*/ 785 w 1139"/>
              <a:gd name="T59" fmla="*/ 642 h 1088"/>
              <a:gd name="T60" fmla="*/ 750 w 1139"/>
              <a:gd name="T61" fmla="*/ 646 h 1088"/>
              <a:gd name="T62" fmla="*/ 655 w 1139"/>
              <a:gd name="T63" fmla="*/ 693 h 1088"/>
              <a:gd name="T64" fmla="*/ 639 w 1139"/>
              <a:gd name="T65" fmla="*/ 709 h 1088"/>
              <a:gd name="T66" fmla="*/ 705 w 1139"/>
              <a:gd name="T67" fmla="*/ 1088 h 1088"/>
              <a:gd name="T68" fmla="*/ 744 w 1139"/>
              <a:gd name="T69" fmla="*/ 1088 h 1088"/>
              <a:gd name="T70" fmla="*/ 1024 w 1139"/>
              <a:gd name="T71" fmla="*/ 824 h 1088"/>
              <a:gd name="T72" fmla="*/ 1139 w 1139"/>
              <a:gd name="T73" fmla="*/ 833 h 1088"/>
              <a:gd name="T74" fmla="*/ 273 w 1139"/>
              <a:gd name="T75" fmla="*/ 616 h 1088"/>
              <a:gd name="T76" fmla="*/ 337 w 1139"/>
              <a:gd name="T77" fmla="*/ 599 h 1088"/>
              <a:gd name="T78" fmla="*/ 355 w 1139"/>
              <a:gd name="T79" fmla="*/ 586 h 1088"/>
              <a:gd name="T80" fmla="*/ 391 w 1139"/>
              <a:gd name="T81" fmla="*/ 535 h 1088"/>
              <a:gd name="T82" fmla="*/ 398 w 1139"/>
              <a:gd name="T83" fmla="*/ 510 h 1088"/>
              <a:gd name="T84" fmla="*/ 398 w 1139"/>
              <a:gd name="T85" fmla="*/ 468 h 1088"/>
              <a:gd name="T86" fmla="*/ 388 w 1139"/>
              <a:gd name="T87" fmla="*/ 437 h 1088"/>
              <a:gd name="T88" fmla="*/ 378 w 1139"/>
              <a:gd name="T89" fmla="*/ 419 h 1088"/>
              <a:gd name="T90" fmla="*/ 354 w 1139"/>
              <a:gd name="T91" fmla="*/ 393 h 1088"/>
              <a:gd name="T92" fmla="*/ 338 w 1139"/>
              <a:gd name="T93" fmla="*/ 381 h 1088"/>
              <a:gd name="T94" fmla="*/ 273 w 1139"/>
              <a:gd name="T95" fmla="*/ 363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39" h="1088">
                <a:moveTo>
                  <a:pt x="771" y="406"/>
                </a:moveTo>
                <a:cubicBezTo>
                  <a:pt x="767" y="411"/>
                  <a:pt x="764" y="415"/>
                  <a:pt x="761" y="419"/>
                </a:cubicBezTo>
                <a:cubicBezTo>
                  <a:pt x="761" y="420"/>
                  <a:pt x="761" y="420"/>
                  <a:pt x="760" y="420"/>
                </a:cubicBezTo>
                <a:cubicBezTo>
                  <a:pt x="758" y="424"/>
                  <a:pt x="755" y="429"/>
                  <a:pt x="753" y="433"/>
                </a:cubicBezTo>
                <a:cubicBezTo>
                  <a:pt x="752" y="435"/>
                  <a:pt x="752" y="436"/>
                  <a:pt x="751" y="437"/>
                </a:cubicBezTo>
                <a:cubicBezTo>
                  <a:pt x="749" y="442"/>
                  <a:pt x="747" y="447"/>
                  <a:pt x="745" y="452"/>
                </a:cubicBezTo>
                <a:cubicBezTo>
                  <a:pt x="745" y="452"/>
                  <a:pt x="745" y="453"/>
                  <a:pt x="745" y="453"/>
                </a:cubicBezTo>
                <a:cubicBezTo>
                  <a:pt x="744" y="458"/>
                  <a:pt x="742" y="463"/>
                  <a:pt x="741" y="468"/>
                </a:cubicBezTo>
                <a:cubicBezTo>
                  <a:pt x="741" y="470"/>
                  <a:pt x="741" y="471"/>
                  <a:pt x="741" y="473"/>
                </a:cubicBezTo>
                <a:cubicBezTo>
                  <a:pt x="740" y="478"/>
                  <a:pt x="740" y="484"/>
                  <a:pt x="740" y="490"/>
                </a:cubicBezTo>
                <a:cubicBezTo>
                  <a:pt x="740" y="497"/>
                  <a:pt x="740" y="504"/>
                  <a:pt x="741" y="510"/>
                </a:cubicBezTo>
                <a:cubicBezTo>
                  <a:pt x="742" y="511"/>
                  <a:pt x="742" y="512"/>
                  <a:pt x="742" y="513"/>
                </a:cubicBezTo>
                <a:cubicBezTo>
                  <a:pt x="743" y="520"/>
                  <a:pt x="745" y="526"/>
                  <a:pt x="747" y="532"/>
                </a:cubicBezTo>
                <a:cubicBezTo>
                  <a:pt x="747" y="533"/>
                  <a:pt x="748" y="534"/>
                  <a:pt x="748" y="535"/>
                </a:cubicBezTo>
                <a:cubicBezTo>
                  <a:pt x="750" y="541"/>
                  <a:pt x="753" y="547"/>
                  <a:pt x="756" y="552"/>
                </a:cubicBezTo>
                <a:cubicBezTo>
                  <a:pt x="757" y="553"/>
                  <a:pt x="757" y="554"/>
                  <a:pt x="758" y="555"/>
                </a:cubicBezTo>
                <a:cubicBezTo>
                  <a:pt x="761" y="560"/>
                  <a:pt x="765" y="566"/>
                  <a:pt x="769" y="571"/>
                </a:cubicBezTo>
                <a:cubicBezTo>
                  <a:pt x="769" y="571"/>
                  <a:pt x="769" y="571"/>
                  <a:pt x="769" y="571"/>
                </a:cubicBezTo>
                <a:cubicBezTo>
                  <a:pt x="774" y="576"/>
                  <a:pt x="778" y="581"/>
                  <a:pt x="783" y="585"/>
                </a:cubicBezTo>
                <a:cubicBezTo>
                  <a:pt x="784" y="586"/>
                  <a:pt x="784" y="586"/>
                  <a:pt x="784" y="586"/>
                </a:cubicBezTo>
                <a:cubicBezTo>
                  <a:pt x="789" y="591"/>
                  <a:pt x="795" y="594"/>
                  <a:pt x="801" y="598"/>
                </a:cubicBezTo>
                <a:cubicBezTo>
                  <a:pt x="801" y="598"/>
                  <a:pt x="802" y="599"/>
                  <a:pt x="802" y="599"/>
                </a:cubicBezTo>
                <a:cubicBezTo>
                  <a:pt x="808" y="602"/>
                  <a:pt x="814" y="605"/>
                  <a:pt x="820" y="608"/>
                </a:cubicBezTo>
                <a:cubicBezTo>
                  <a:pt x="821" y="608"/>
                  <a:pt x="821" y="608"/>
                  <a:pt x="822" y="608"/>
                </a:cubicBezTo>
                <a:cubicBezTo>
                  <a:pt x="836" y="613"/>
                  <a:pt x="851" y="616"/>
                  <a:pt x="866" y="616"/>
                </a:cubicBezTo>
                <a:cubicBezTo>
                  <a:pt x="936" y="616"/>
                  <a:pt x="993" y="559"/>
                  <a:pt x="993" y="490"/>
                </a:cubicBezTo>
                <a:cubicBezTo>
                  <a:pt x="993" y="420"/>
                  <a:pt x="936" y="363"/>
                  <a:pt x="866" y="363"/>
                </a:cubicBezTo>
                <a:cubicBezTo>
                  <a:pt x="848" y="363"/>
                  <a:pt x="831" y="367"/>
                  <a:pt x="816" y="374"/>
                </a:cubicBezTo>
                <a:cubicBezTo>
                  <a:pt x="816" y="374"/>
                  <a:pt x="816" y="374"/>
                  <a:pt x="816" y="374"/>
                </a:cubicBezTo>
                <a:cubicBezTo>
                  <a:pt x="815" y="374"/>
                  <a:pt x="815" y="374"/>
                  <a:pt x="814" y="374"/>
                </a:cubicBezTo>
                <a:cubicBezTo>
                  <a:pt x="810" y="376"/>
                  <a:pt x="806" y="379"/>
                  <a:pt x="802" y="381"/>
                </a:cubicBezTo>
                <a:cubicBezTo>
                  <a:pt x="800" y="382"/>
                  <a:pt x="799" y="382"/>
                  <a:pt x="798" y="383"/>
                </a:cubicBezTo>
                <a:cubicBezTo>
                  <a:pt x="794" y="386"/>
                  <a:pt x="789" y="389"/>
                  <a:pt x="785" y="392"/>
                </a:cubicBezTo>
                <a:cubicBezTo>
                  <a:pt x="785" y="393"/>
                  <a:pt x="784" y="393"/>
                  <a:pt x="784" y="393"/>
                </a:cubicBezTo>
                <a:cubicBezTo>
                  <a:pt x="780" y="397"/>
                  <a:pt x="777" y="400"/>
                  <a:pt x="773" y="404"/>
                </a:cubicBezTo>
                <a:cubicBezTo>
                  <a:pt x="773" y="405"/>
                  <a:pt x="772" y="406"/>
                  <a:pt x="771" y="406"/>
                </a:cubicBezTo>
                <a:close/>
                <a:moveTo>
                  <a:pt x="570" y="253"/>
                </a:moveTo>
                <a:lnTo>
                  <a:pt x="570" y="253"/>
                </a:lnTo>
                <a:cubicBezTo>
                  <a:pt x="639" y="253"/>
                  <a:pt x="696" y="196"/>
                  <a:pt x="696" y="127"/>
                </a:cubicBezTo>
                <a:cubicBezTo>
                  <a:pt x="696" y="57"/>
                  <a:pt x="639" y="0"/>
                  <a:pt x="570" y="0"/>
                </a:cubicBezTo>
                <a:cubicBezTo>
                  <a:pt x="500" y="0"/>
                  <a:pt x="443" y="57"/>
                  <a:pt x="443" y="127"/>
                </a:cubicBezTo>
                <a:cubicBezTo>
                  <a:pt x="443" y="196"/>
                  <a:pt x="500" y="253"/>
                  <a:pt x="570" y="253"/>
                </a:cubicBezTo>
                <a:close/>
                <a:moveTo>
                  <a:pt x="688" y="609"/>
                </a:moveTo>
                <a:lnTo>
                  <a:pt x="688" y="609"/>
                </a:lnTo>
                <a:lnTo>
                  <a:pt x="688" y="513"/>
                </a:lnTo>
                <a:cubicBezTo>
                  <a:pt x="687" y="505"/>
                  <a:pt x="686" y="497"/>
                  <a:pt x="686" y="490"/>
                </a:cubicBezTo>
                <a:cubicBezTo>
                  <a:pt x="686" y="482"/>
                  <a:pt x="687" y="474"/>
                  <a:pt x="688" y="467"/>
                </a:cubicBezTo>
                <a:lnTo>
                  <a:pt x="688" y="461"/>
                </a:lnTo>
                <a:lnTo>
                  <a:pt x="689" y="461"/>
                </a:lnTo>
                <a:cubicBezTo>
                  <a:pt x="698" y="405"/>
                  <a:pt x="733" y="357"/>
                  <a:pt x="782" y="331"/>
                </a:cubicBezTo>
                <a:cubicBezTo>
                  <a:pt x="748" y="299"/>
                  <a:pt x="702" y="279"/>
                  <a:pt x="651" y="279"/>
                </a:cubicBezTo>
                <a:lnTo>
                  <a:pt x="488" y="279"/>
                </a:lnTo>
                <a:cubicBezTo>
                  <a:pt x="437" y="279"/>
                  <a:pt x="391" y="299"/>
                  <a:pt x="357" y="331"/>
                </a:cubicBezTo>
                <a:cubicBezTo>
                  <a:pt x="414" y="361"/>
                  <a:pt x="453" y="421"/>
                  <a:pt x="453" y="490"/>
                </a:cubicBezTo>
                <a:cubicBezTo>
                  <a:pt x="453" y="504"/>
                  <a:pt x="451" y="518"/>
                  <a:pt x="448" y="531"/>
                </a:cubicBezTo>
                <a:lnTo>
                  <a:pt x="448" y="608"/>
                </a:lnTo>
                <a:cubicBezTo>
                  <a:pt x="500" y="629"/>
                  <a:pt x="543" y="668"/>
                  <a:pt x="570" y="718"/>
                </a:cubicBezTo>
                <a:cubicBezTo>
                  <a:pt x="595" y="669"/>
                  <a:pt x="638" y="631"/>
                  <a:pt x="688" y="609"/>
                </a:cubicBezTo>
                <a:close/>
                <a:moveTo>
                  <a:pt x="512" y="725"/>
                </a:moveTo>
                <a:lnTo>
                  <a:pt x="512" y="725"/>
                </a:lnTo>
                <a:cubicBezTo>
                  <a:pt x="508" y="719"/>
                  <a:pt x="504" y="714"/>
                  <a:pt x="499" y="709"/>
                </a:cubicBezTo>
                <a:cubicBezTo>
                  <a:pt x="499" y="708"/>
                  <a:pt x="498" y="707"/>
                  <a:pt x="497" y="707"/>
                </a:cubicBezTo>
                <a:cubicBezTo>
                  <a:pt x="493" y="702"/>
                  <a:pt x="489" y="698"/>
                  <a:pt x="484" y="693"/>
                </a:cubicBezTo>
                <a:cubicBezTo>
                  <a:pt x="484" y="693"/>
                  <a:pt x="483" y="692"/>
                  <a:pt x="482" y="691"/>
                </a:cubicBezTo>
                <a:cubicBezTo>
                  <a:pt x="477" y="687"/>
                  <a:pt x="473" y="683"/>
                  <a:pt x="467" y="679"/>
                </a:cubicBezTo>
                <a:cubicBezTo>
                  <a:pt x="467" y="679"/>
                  <a:pt x="466" y="679"/>
                  <a:pt x="466" y="678"/>
                </a:cubicBezTo>
                <a:cubicBezTo>
                  <a:pt x="449" y="666"/>
                  <a:pt x="429" y="656"/>
                  <a:pt x="409" y="650"/>
                </a:cubicBezTo>
                <a:cubicBezTo>
                  <a:pt x="404" y="649"/>
                  <a:pt x="400" y="648"/>
                  <a:pt x="395" y="647"/>
                </a:cubicBezTo>
                <a:cubicBezTo>
                  <a:pt x="393" y="646"/>
                  <a:pt x="390" y="646"/>
                  <a:pt x="388" y="645"/>
                </a:cubicBezTo>
                <a:cubicBezTo>
                  <a:pt x="385" y="645"/>
                  <a:pt x="381" y="644"/>
                  <a:pt x="378" y="644"/>
                </a:cubicBezTo>
                <a:cubicBezTo>
                  <a:pt x="376" y="644"/>
                  <a:pt x="374" y="643"/>
                  <a:pt x="372" y="643"/>
                </a:cubicBezTo>
                <a:cubicBezTo>
                  <a:pt x="366" y="643"/>
                  <a:pt x="360" y="642"/>
                  <a:pt x="355" y="642"/>
                </a:cubicBezTo>
                <a:lnTo>
                  <a:pt x="191" y="642"/>
                </a:lnTo>
                <a:cubicBezTo>
                  <a:pt x="86" y="642"/>
                  <a:pt x="0" y="728"/>
                  <a:pt x="0" y="833"/>
                </a:cubicBezTo>
                <a:lnTo>
                  <a:pt x="0" y="1088"/>
                </a:lnTo>
                <a:lnTo>
                  <a:pt x="112" y="1088"/>
                </a:lnTo>
                <a:lnTo>
                  <a:pt x="112" y="824"/>
                </a:lnTo>
                <a:lnTo>
                  <a:pt x="151" y="824"/>
                </a:lnTo>
                <a:lnTo>
                  <a:pt x="151" y="1088"/>
                </a:lnTo>
                <a:lnTo>
                  <a:pt x="391" y="1088"/>
                </a:lnTo>
                <a:lnTo>
                  <a:pt x="391" y="824"/>
                </a:lnTo>
                <a:lnTo>
                  <a:pt x="430" y="824"/>
                </a:lnTo>
                <a:lnTo>
                  <a:pt x="430" y="1088"/>
                </a:lnTo>
                <a:lnTo>
                  <a:pt x="546" y="1088"/>
                </a:lnTo>
                <a:lnTo>
                  <a:pt x="546" y="833"/>
                </a:lnTo>
                <a:cubicBezTo>
                  <a:pt x="546" y="793"/>
                  <a:pt x="533" y="756"/>
                  <a:pt x="512" y="725"/>
                </a:cubicBezTo>
                <a:cubicBezTo>
                  <a:pt x="512" y="725"/>
                  <a:pt x="512" y="725"/>
                  <a:pt x="512" y="725"/>
                </a:cubicBezTo>
                <a:close/>
                <a:moveTo>
                  <a:pt x="948" y="642"/>
                </a:moveTo>
                <a:lnTo>
                  <a:pt x="948" y="642"/>
                </a:lnTo>
                <a:lnTo>
                  <a:pt x="785" y="642"/>
                </a:lnTo>
                <a:cubicBezTo>
                  <a:pt x="779" y="642"/>
                  <a:pt x="773" y="643"/>
                  <a:pt x="767" y="643"/>
                </a:cubicBezTo>
                <a:cubicBezTo>
                  <a:pt x="765" y="643"/>
                  <a:pt x="763" y="644"/>
                  <a:pt x="761" y="644"/>
                </a:cubicBezTo>
                <a:cubicBezTo>
                  <a:pt x="758" y="644"/>
                  <a:pt x="754" y="645"/>
                  <a:pt x="750" y="646"/>
                </a:cubicBezTo>
                <a:cubicBezTo>
                  <a:pt x="748" y="646"/>
                  <a:pt x="746" y="646"/>
                  <a:pt x="743" y="647"/>
                </a:cubicBezTo>
                <a:cubicBezTo>
                  <a:pt x="739" y="648"/>
                  <a:pt x="735" y="649"/>
                  <a:pt x="731" y="650"/>
                </a:cubicBezTo>
                <a:cubicBezTo>
                  <a:pt x="703" y="658"/>
                  <a:pt x="676" y="673"/>
                  <a:pt x="655" y="693"/>
                </a:cubicBezTo>
                <a:cubicBezTo>
                  <a:pt x="655" y="694"/>
                  <a:pt x="654" y="694"/>
                  <a:pt x="654" y="694"/>
                </a:cubicBezTo>
                <a:cubicBezTo>
                  <a:pt x="649" y="698"/>
                  <a:pt x="645" y="703"/>
                  <a:pt x="641" y="708"/>
                </a:cubicBezTo>
                <a:cubicBezTo>
                  <a:pt x="640" y="708"/>
                  <a:pt x="640" y="709"/>
                  <a:pt x="639" y="709"/>
                </a:cubicBezTo>
                <a:cubicBezTo>
                  <a:pt x="611" y="743"/>
                  <a:pt x="593" y="786"/>
                  <a:pt x="593" y="833"/>
                </a:cubicBezTo>
                <a:lnTo>
                  <a:pt x="593" y="1088"/>
                </a:lnTo>
                <a:lnTo>
                  <a:pt x="705" y="1088"/>
                </a:lnTo>
                <a:lnTo>
                  <a:pt x="705" y="824"/>
                </a:lnTo>
                <a:lnTo>
                  <a:pt x="744" y="824"/>
                </a:lnTo>
                <a:lnTo>
                  <a:pt x="744" y="1088"/>
                </a:lnTo>
                <a:lnTo>
                  <a:pt x="985" y="1088"/>
                </a:lnTo>
                <a:lnTo>
                  <a:pt x="985" y="824"/>
                </a:lnTo>
                <a:lnTo>
                  <a:pt x="1024" y="824"/>
                </a:lnTo>
                <a:lnTo>
                  <a:pt x="1024" y="1088"/>
                </a:lnTo>
                <a:lnTo>
                  <a:pt x="1139" y="1088"/>
                </a:lnTo>
                <a:lnTo>
                  <a:pt x="1139" y="833"/>
                </a:lnTo>
                <a:cubicBezTo>
                  <a:pt x="1139" y="728"/>
                  <a:pt x="1053" y="642"/>
                  <a:pt x="948" y="642"/>
                </a:cubicBezTo>
                <a:close/>
                <a:moveTo>
                  <a:pt x="273" y="616"/>
                </a:moveTo>
                <a:lnTo>
                  <a:pt x="273" y="616"/>
                </a:lnTo>
                <a:cubicBezTo>
                  <a:pt x="289" y="616"/>
                  <a:pt x="304" y="613"/>
                  <a:pt x="317" y="608"/>
                </a:cubicBezTo>
                <a:cubicBezTo>
                  <a:pt x="318" y="608"/>
                  <a:pt x="318" y="608"/>
                  <a:pt x="318" y="608"/>
                </a:cubicBezTo>
                <a:cubicBezTo>
                  <a:pt x="325" y="605"/>
                  <a:pt x="331" y="602"/>
                  <a:pt x="337" y="599"/>
                </a:cubicBezTo>
                <a:cubicBezTo>
                  <a:pt x="337" y="599"/>
                  <a:pt x="338" y="598"/>
                  <a:pt x="338" y="598"/>
                </a:cubicBezTo>
                <a:cubicBezTo>
                  <a:pt x="344" y="594"/>
                  <a:pt x="350" y="591"/>
                  <a:pt x="355" y="586"/>
                </a:cubicBezTo>
                <a:cubicBezTo>
                  <a:pt x="355" y="586"/>
                  <a:pt x="355" y="586"/>
                  <a:pt x="355" y="586"/>
                </a:cubicBezTo>
                <a:cubicBezTo>
                  <a:pt x="366" y="577"/>
                  <a:pt x="374" y="566"/>
                  <a:pt x="381" y="554"/>
                </a:cubicBezTo>
                <a:cubicBezTo>
                  <a:pt x="382" y="554"/>
                  <a:pt x="382" y="553"/>
                  <a:pt x="383" y="552"/>
                </a:cubicBezTo>
                <a:cubicBezTo>
                  <a:pt x="386" y="547"/>
                  <a:pt x="389" y="541"/>
                  <a:pt x="391" y="535"/>
                </a:cubicBezTo>
                <a:cubicBezTo>
                  <a:pt x="391" y="534"/>
                  <a:pt x="392" y="533"/>
                  <a:pt x="392" y="532"/>
                </a:cubicBezTo>
                <a:cubicBezTo>
                  <a:pt x="394" y="526"/>
                  <a:pt x="396" y="520"/>
                  <a:pt x="397" y="513"/>
                </a:cubicBezTo>
                <a:cubicBezTo>
                  <a:pt x="397" y="512"/>
                  <a:pt x="398" y="511"/>
                  <a:pt x="398" y="510"/>
                </a:cubicBezTo>
                <a:cubicBezTo>
                  <a:pt x="399" y="504"/>
                  <a:pt x="399" y="497"/>
                  <a:pt x="399" y="490"/>
                </a:cubicBezTo>
                <a:cubicBezTo>
                  <a:pt x="399" y="484"/>
                  <a:pt x="399" y="478"/>
                  <a:pt x="398" y="472"/>
                </a:cubicBezTo>
                <a:cubicBezTo>
                  <a:pt x="398" y="471"/>
                  <a:pt x="398" y="470"/>
                  <a:pt x="398" y="468"/>
                </a:cubicBezTo>
                <a:cubicBezTo>
                  <a:pt x="397" y="463"/>
                  <a:pt x="395" y="458"/>
                  <a:pt x="394" y="453"/>
                </a:cubicBezTo>
                <a:cubicBezTo>
                  <a:pt x="394" y="452"/>
                  <a:pt x="394" y="452"/>
                  <a:pt x="394" y="452"/>
                </a:cubicBezTo>
                <a:cubicBezTo>
                  <a:pt x="392" y="447"/>
                  <a:pt x="390" y="442"/>
                  <a:pt x="388" y="437"/>
                </a:cubicBezTo>
                <a:cubicBezTo>
                  <a:pt x="387" y="436"/>
                  <a:pt x="387" y="435"/>
                  <a:pt x="386" y="434"/>
                </a:cubicBezTo>
                <a:cubicBezTo>
                  <a:pt x="384" y="429"/>
                  <a:pt x="381" y="424"/>
                  <a:pt x="378" y="419"/>
                </a:cubicBezTo>
                <a:lnTo>
                  <a:pt x="378" y="419"/>
                </a:lnTo>
                <a:cubicBezTo>
                  <a:pt x="375" y="415"/>
                  <a:pt x="372" y="410"/>
                  <a:pt x="368" y="406"/>
                </a:cubicBezTo>
                <a:cubicBezTo>
                  <a:pt x="367" y="405"/>
                  <a:pt x="367" y="405"/>
                  <a:pt x="366" y="404"/>
                </a:cubicBezTo>
                <a:cubicBezTo>
                  <a:pt x="362" y="400"/>
                  <a:pt x="358" y="396"/>
                  <a:pt x="354" y="393"/>
                </a:cubicBezTo>
                <a:cubicBezTo>
                  <a:pt x="354" y="393"/>
                  <a:pt x="354" y="393"/>
                  <a:pt x="354" y="393"/>
                </a:cubicBezTo>
                <a:cubicBezTo>
                  <a:pt x="350" y="389"/>
                  <a:pt x="345" y="386"/>
                  <a:pt x="341" y="383"/>
                </a:cubicBezTo>
                <a:cubicBezTo>
                  <a:pt x="340" y="382"/>
                  <a:pt x="339" y="382"/>
                  <a:pt x="338" y="381"/>
                </a:cubicBezTo>
                <a:cubicBezTo>
                  <a:pt x="334" y="379"/>
                  <a:pt x="329" y="376"/>
                  <a:pt x="324" y="374"/>
                </a:cubicBezTo>
                <a:cubicBezTo>
                  <a:pt x="324" y="374"/>
                  <a:pt x="324" y="374"/>
                  <a:pt x="323" y="374"/>
                </a:cubicBezTo>
                <a:cubicBezTo>
                  <a:pt x="308" y="367"/>
                  <a:pt x="291" y="363"/>
                  <a:pt x="273" y="363"/>
                </a:cubicBezTo>
                <a:cubicBezTo>
                  <a:pt x="203" y="363"/>
                  <a:pt x="146" y="420"/>
                  <a:pt x="146" y="490"/>
                </a:cubicBezTo>
                <a:cubicBezTo>
                  <a:pt x="146" y="559"/>
                  <a:pt x="203" y="616"/>
                  <a:pt x="273" y="616"/>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a:solidFill>
                <a:schemeClr val="bg1"/>
              </a:solidFill>
            </a:endParaRPr>
          </a:p>
        </p:txBody>
      </p:sp>
      <p:pic>
        <p:nvPicPr>
          <p:cNvPr id="31" name="图片 6">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34921" y="1713306"/>
            <a:ext cx="1842153" cy="2302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58727" y="1719837"/>
            <a:ext cx="1783740" cy="2293380"/>
          </a:xfrm>
          <a:prstGeom prst="rect">
            <a:avLst/>
          </a:prstGeom>
        </p:spPr>
      </p:pic>
      <p:pic>
        <p:nvPicPr>
          <p:cNvPr id="33" name="图片 1">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bwMode="auto">
          <a:xfrm>
            <a:off x="7277278" y="1713307"/>
            <a:ext cx="1581948" cy="229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图片 3">
            <a:extLst/>
          </p:cNvPr>
          <p:cNvPicPr>
            <a:picLocks noChangeAspect="1"/>
          </p:cNvPicPr>
          <p:nvPr/>
        </p:nvPicPr>
        <p:blipFill>
          <a:blip r:embed="rId6" cstate="print">
            <a:extLst>
              <a:ext uri="{28A0092B-C50C-407E-A947-70E740481C1C}">
                <a14:useLocalDpi xmlns:a14="http://schemas.microsoft.com/office/drawing/2010/main" val="0"/>
              </a:ext>
            </a:extLst>
          </a:blip>
          <a:srcRect l="10909" r="10765"/>
          <a:stretch>
            <a:fillRect/>
          </a:stretch>
        </p:blipFill>
        <p:spPr bwMode="auto">
          <a:xfrm>
            <a:off x="1349032" y="1719837"/>
            <a:ext cx="1783970" cy="2293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文本框 34"/>
          <p:cNvSpPr txBox="1"/>
          <p:nvPr/>
        </p:nvSpPr>
        <p:spPr>
          <a:xfrm>
            <a:off x="1423947" y="4320000"/>
            <a:ext cx="1634140" cy="738664"/>
          </a:xfrm>
          <a:prstGeom prst="rect">
            <a:avLst/>
          </a:prstGeom>
          <a:noFill/>
        </p:spPr>
        <p:txBody>
          <a:bodyPr wrap="square" rtlCol="0">
            <a:spAutoFit/>
          </a:bodyPr>
          <a:lstStyle/>
          <a:p>
            <a:pPr algn="ctr"/>
            <a:r>
              <a:rPr lang="en-US" altLang="zh-CN" b="1" dirty="0" err="1">
                <a:solidFill>
                  <a:schemeClr val="bg1"/>
                </a:solidFill>
                <a:ea typeface="微软雅黑" panose="020B0503020204020204" pitchFamily="34" charset="-122"/>
              </a:rPr>
              <a:t>Tianxin</a:t>
            </a:r>
            <a:r>
              <a:rPr lang="en-US" altLang="zh-CN" b="1" dirty="0">
                <a:solidFill>
                  <a:schemeClr val="bg1"/>
                </a:solidFill>
                <a:ea typeface="微软雅黑" panose="020B0503020204020204" pitchFamily="34" charset="-122"/>
              </a:rPr>
              <a:t> Shen</a:t>
            </a:r>
          </a:p>
          <a:p>
            <a:pPr algn="ct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3336202" y="4320000"/>
            <a:ext cx="1634140" cy="738664"/>
          </a:xfrm>
          <a:prstGeom prst="rect">
            <a:avLst/>
          </a:prstGeom>
          <a:noFill/>
        </p:spPr>
        <p:txBody>
          <a:bodyPr wrap="square" rtlCol="0">
            <a:spAutoFit/>
          </a:bodyPr>
          <a:lstStyle/>
          <a:p>
            <a:pPr algn="ctr"/>
            <a:r>
              <a:rPr lang="en-US" altLang="zh-CN" b="1" dirty="0">
                <a:solidFill>
                  <a:schemeClr val="bg1"/>
                </a:solidFill>
                <a:ea typeface="微软雅黑" panose="020B0503020204020204" pitchFamily="34" charset="-122"/>
              </a:rPr>
              <a:t>Xiao Liang</a:t>
            </a:r>
          </a:p>
          <a:p>
            <a:pPr algn="ct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5338927" y="4320000"/>
            <a:ext cx="1634140" cy="738664"/>
          </a:xfrm>
          <a:prstGeom prst="rect">
            <a:avLst/>
          </a:prstGeom>
          <a:noFill/>
        </p:spPr>
        <p:txBody>
          <a:bodyPr wrap="square" rtlCol="0">
            <a:spAutoFit/>
          </a:bodyPr>
          <a:lstStyle/>
          <a:p>
            <a:pPr algn="ctr"/>
            <a:r>
              <a:rPr lang="en-US" altLang="zh-CN" b="1" dirty="0" err="1">
                <a:solidFill>
                  <a:schemeClr val="bg1"/>
                </a:solidFill>
                <a:ea typeface="微软雅黑" panose="020B0503020204020204" pitchFamily="34" charset="-122"/>
              </a:rPr>
              <a:t>Jinde</a:t>
            </a:r>
            <a:r>
              <a:rPr lang="en-US" altLang="zh-CN" b="1" dirty="0">
                <a:solidFill>
                  <a:schemeClr val="bg1"/>
                </a:solidFill>
                <a:ea typeface="微软雅黑" panose="020B0503020204020204" pitchFamily="34" charset="-122"/>
              </a:rPr>
              <a:t> Yang</a:t>
            </a:r>
          </a:p>
          <a:p>
            <a:pPr algn="ct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7251182" y="4320000"/>
            <a:ext cx="1634140" cy="738664"/>
          </a:xfrm>
          <a:prstGeom prst="rect">
            <a:avLst/>
          </a:prstGeom>
          <a:noFill/>
        </p:spPr>
        <p:txBody>
          <a:bodyPr wrap="square" rtlCol="0">
            <a:spAutoFit/>
          </a:bodyPr>
          <a:lstStyle/>
          <a:p>
            <a:pPr algn="ctr"/>
            <a:r>
              <a:rPr lang="en-US" altLang="zh-CN" b="1" dirty="0">
                <a:solidFill>
                  <a:schemeClr val="bg1"/>
                </a:solidFill>
                <a:ea typeface="微软雅黑" panose="020B0503020204020204" pitchFamily="34" charset="-122"/>
              </a:rPr>
              <a:t>Long Shen</a:t>
            </a:r>
          </a:p>
          <a:p>
            <a:pPr algn="ct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8990350" y="4320000"/>
            <a:ext cx="1860062" cy="738664"/>
          </a:xfrm>
          <a:prstGeom prst="rect">
            <a:avLst/>
          </a:prstGeom>
          <a:noFill/>
        </p:spPr>
        <p:txBody>
          <a:bodyPr wrap="square" rtlCol="0">
            <a:spAutoFit/>
          </a:bodyPr>
          <a:lstStyle/>
          <a:p>
            <a:pPr algn="ctr"/>
            <a:r>
              <a:rPr lang="en-US" altLang="zh-CN" b="1" dirty="0">
                <a:solidFill>
                  <a:schemeClr val="bg1"/>
                </a:solidFill>
                <a:ea typeface="微软雅黑" panose="020B0503020204020204" pitchFamily="34" charset="-122"/>
              </a:rPr>
              <a:t>Yuming Tseng</a:t>
            </a:r>
          </a:p>
          <a:p>
            <a:pPr algn="ct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6" name="灯片编号占位符 5"/>
          <p:cNvSpPr>
            <a:spLocks noGrp="1"/>
          </p:cNvSpPr>
          <p:nvPr>
            <p:ph type="sldNum" sz="quarter" idx="12"/>
          </p:nvPr>
        </p:nvSpPr>
        <p:spPr>
          <a:xfrm>
            <a:off x="9450371" y="6492875"/>
            <a:ext cx="2743200" cy="365125"/>
          </a:xfrm>
        </p:spPr>
        <p:txBody>
          <a:bodyPr/>
          <a:lstStyle/>
          <a:p>
            <a:fld id="{B68E90E9-AED2-4792-9068-CF108C6FFA54}" type="slidenum">
              <a:rPr lang="zh-CN" altLang="en-US" smtClean="0"/>
              <a:t>2</a:t>
            </a:fld>
            <a:r>
              <a:rPr lang="en-US" altLang="zh-CN" dirty="0"/>
              <a:t>/25</a:t>
            </a:r>
            <a:endParaRPr lang="zh-CN" altLang="en-US" dirty="0"/>
          </a:p>
        </p:txBody>
      </p:sp>
      <p:pic>
        <p:nvPicPr>
          <p:cNvPr id="2" name="图片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59430" y="1713306"/>
            <a:ext cx="1787872" cy="2299911"/>
          </a:xfrm>
          <a:prstGeom prst="rect">
            <a:avLst/>
          </a:prstGeom>
        </p:spPr>
      </p:pic>
    </p:spTree>
    <p:extLst>
      <p:ext uri="{BB962C8B-B14F-4D97-AF65-F5344CB8AC3E}">
        <p14:creationId xmlns:p14="http://schemas.microsoft.com/office/powerpoint/2010/main" val="2797456641"/>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33" name="图片 3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a:off x="-2353316" y="3309786"/>
            <a:ext cx="6317474" cy="875357"/>
          </a:xfrm>
          <a:prstGeom prst="rect">
            <a:avLst/>
          </a:prstGeom>
        </p:spPr>
      </p:pic>
      <p:pic>
        <p:nvPicPr>
          <p:cNvPr id="34" name="图片 33"/>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1047090" y="402997"/>
            <a:ext cx="942415" cy="3986813"/>
          </a:xfrm>
          <a:prstGeom prst="rect">
            <a:avLst/>
          </a:prstGeom>
        </p:spPr>
      </p:pic>
      <p:sp>
        <p:nvSpPr>
          <p:cNvPr id="31" name="矩形 30"/>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10"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n-ea"/>
                <a:sym typeface="微软雅黑 Light" pitchFamily="2" charset="-122"/>
              </a:rPr>
              <a:t>Prototype Description</a:t>
            </a:r>
          </a:p>
        </p:txBody>
      </p:sp>
      <p:sp>
        <p:nvSpPr>
          <p:cNvPr id="13" name="Freeform 12"/>
          <p:cNvSpPr>
            <a:spLocks noEditPoints="1"/>
          </p:cNvSpPr>
          <p:nvPr/>
        </p:nvSpPr>
        <p:spPr bwMode="auto">
          <a:xfrm>
            <a:off x="5342509" y="667158"/>
            <a:ext cx="411224" cy="409653"/>
          </a:xfrm>
          <a:custGeom>
            <a:avLst/>
            <a:gdLst>
              <a:gd name="T0" fmla="*/ 862 w 954"/>
              <a:gd name="T1" fmla="*/ 813 h 944"/>
              <a:gd name="T2" fmla="*/ 763 w 954"/>
              <a:gd name="T3" fmla="*/ 813 h 944"/>
              <a:gd name="T4" fmla="*/ 625 w 954"/>
              <a:gd name="T5" fmla="*/ 549 h 944"/>
              <a:gd name="T6" fmla="*/ 611 w 954"/>
              <a:gd name="T7" fmla="*/ 601 h 944"/>
              <a:gd name="T8" fmla="*/ 535 w 954"/>
              <a:gd name="T9" fmla="*/ 658 h 944"/>
              <a:gd name="T10" fmla="*/ 782 w 954"/>
              <a:gd name="T11" fmla="*/ 932 h 944"/>
              <a:gd name="T12" fmla="*/ 941 w 954"/>
              <a:gd name="T13" fmla="*/ 826 h 944"/>
              <a:gd name="T14" fmla="*/ 824 w 954"/>
              <a:gd name="T15" fmla="*/ 704 h 944"/>
              <a:gd name="T16" fmla="*/ 650 w 954"/>
              <a:gd name="T17" fmla="*/ 561 h 944"/>
              <a:gd name="T18" fmla="*/ 345 w 954"/>
              <a:gd name="T19" fmla="*/ 335 h 944"/>
              <a:gd name="T20" fmla="*/ 397 w 954"/>
              <a:gd name="T21" fmla="*/ 321 h 944"/>
              <a:gd name="T22" fmla="*/ 411 w 954"/>
              <a:gd name="T23" fmla="*/ 269 h 944"/>
              <a:gd name="T24" fmla="*/ 423 w 954"/>
              <a:gd name="T25" fmla="*/ 221 h 944"/>
              <a:gd name="T26" fmla="*/ 184 w 954"/>
              <a:gd name="T27" fmla="*/ 21 h 944"/>
              <a:gd name="T28" fmla="*/ 151 w 954"/>
              <a:gd name="T29" fmla="*/ 267 h 944"/>
              <a:gd name="T30" fmla="*/ 1 w 954"/>
              <a:gd name="T31" fmla="*/ 204 h 944"/>
              <a:gd name="T32" fmla="*/ 284 w 954"/>
              <a:gd name="T33" fmla="*/ 406 h 944"/>
              <a:gd name="T34" fmla="*/ 320 w 954"/>
              <a:gd name="T35" fmla="*/ 360 h 944"/>
              <a:gd name="T36" fmla="*/ 920 w 954"/>
              <a:gd name="T37" fmla="*/ 91 h 944"/>
              <a:gd name="T38" fmla="*/ 791 w 954"/>
              <a:gd name="T39" fmla="*/ 0 h 944"/>
              <a:gd name="T40" fmla="*/ 448 w 954"/>
              <a:gd name="T41" fmla="*/ 306 h 944"/>
              <a:gd name="T42" fmla="*/ 399 w 954"/>
              <a:gd name="T43" fmla="*/ 376 h 944"/>
              <a:gd name="T44" fmla="*/ 357 w 954"/>
              <a:gd name="T45" fmla="*/ 397 h 944"/>
              <a:gd name="T46" fmla="*/ 362 w 954"/>
              <a:gd name="T47" fmla="*/ 527 h 944"/>
              <a:gd name="T48" fmla="*/ 85 w 954"/>
              <a:gd name="T49" fmla="*/ 768 h 944"/>
              <a:gd name="T50" fmla="*/ 55 w 954"/>
              <a:gd name="T51" fmla="*/ 944 h 944"/>
              <a:gd name="T52" fmla="*/ 198 w 954"/>
              <a:gd name="T53" fmla="*/ 800 h 944"/>
              <a:gd name="T54" fmla="*/ 423 w 954"/>
              <a:gd name="T55" fmla="*/ 588 h 944"/>
              <a:gd name="T56" fmla="*/ 549 w 954"/>
              <a:gd name="T57" fmla="*/ 588 h 944"/>
              <a:gd name="T58" fmla="*/ 585 w 954"/>
              <a:gd name="T59" fmla="*/ 509 h 944"/>
              <a:gd name="T60" fmla="*/ 639 w 954"/>
              <a:gd name="T61" fmla="*/ 498 h 944"/>
              <a:gd name="T62" fmla="*/ 920 w 954"/>
              <a:gd name="T63" fmla="*/ 91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54" h="944">
                <a:moveTo>
                  <a:pt x="813" y="764"/>
                </a:moveTo>
                <a:cubicBezTo>
                  <a:pt x="840" y="764"/>
                  <a:pt x="862" y="786"/>
                  <a:pt x="862" y="813"/>
                </a:cubicBezTo>
                <a:cubicBezTo>
                  <a:pt x="862" y="841"/>
                  <a:pt x="840" y="863"/>
                  <a:pt x="813" y="863"/>
                </a:cubicBezTo>
                <a:cubicBezTo>
                  <a:pt x="786" y="863"/>
                  <a:pt x="763" y="841"/>
                  <a:pt x="763" y="813"/>
                </a:cubicBezTo>
                <a:cubicBezTo>
                  <a:pt x="763" y="786"/>
                  <a:pt x="786" y="764"/>
                  <a:pt x="813" y="764"/>
                </a:cubicBezTo>
                <a:close/>
                <a:moveTo>
                  <a:pt x="625" y="549"/>
                </a:moveTo>
                <a:lnTo>
                  <a:pt x="637" y="574"/>
                </a:lnTo>
                <a:lnTo>
                  <a:pt x="611" y="601"/>
                </a:lnTo>
                <a:lnTo>
                  <a:pt x="586" y="625"/>
                </a:lnTo>
                <a:cubicBezTo>
                  <a:pt x="571" y="640"/>
                  <a:pt x="554" y="651"/>
                  <a:pt x="535" y="658"/>
                </a:cubicBezTo>
                <a:lnTo>
                  <a:pt x="703" y="826"/>
                </a:lnTo>
                <a:lnTo>
                  <a:pt x="782" y="932"/>
                </a:lnTo>
                <a:lnTo>
                  <a:pt x="824" y="943"/>
                </a:lnTo>
                <a:lnTo>
                  <a:pt x="941" y="826"/>
                </a:lnTo>
                <a:lnTo>
                  <a:pt x="930" y="783"/>
                </a:lnTo>
                <a:lnTo>
                  <a:pt x="824" y="704"/>
                </a:lnTo>
                <a:lnTo>
                  <a:pt x="666" y="546"/>
                </a:lnTo>
                <a:lnTo>
                  <a:pt x="650" y="561"/>
                </a:lnTo>
                <a:lnTo>
                  <a:pt x="625" y="549"/>
                </a:lnTo>
                <a:close/>
                <a:moveTo>
                  <a:pt x="345" y="335"/>
                </a:moveTo>
                <a:lnTo>
                  <a:pt x="372" y="308"/>
                </a:lnTo>
                <a:lnTo>
                  <a:pt x="397" y="321"/>
                </a:lnTo>
                <a:lnTo>
                  <a:pt x="384" y="296"/>
                </a:lnTo>
                <a:lnTo>
                  <a:pt x="411" y="269"/>
                </a:lnTo>
                <a:lnTo>
                  <a:pt x="414" y="266"/>
                </a:lnTo>
                <a:cubicBezTo>
                  <a:pt x="420" y="251"/>
                  <a:pt x="423" y="235"/>
                  <a:pt x="423" y="221"/>
                </a:cubicBezTo>
                <a:cubicBezTo>
                  <a:pt x="423" y="108"/>
                  <a:pt x="316" y="0"/>
                  <a:pt x="204" y="1"/>
                </a:cubicBezTo>
                <a:cubicBezTo>
                  <a:pt x="203" y="1"/>
                  <a:pt x="191" y="14"/>
                  <a:pt x="184" y="21"/>
                </a:cubicBezTo>
                <a:cubicBezTo>
                  <a:pt x="274" y="111"/>
                  <a:pt x="266" y="96"/>
                  <a:pt x="266" y="151"/>
                </a:cubicBezTo>
                <a:cubicBezTo>
                  <a:pt x="266" y="196"/>
                  <a:pt x="195" y="267"/>
                  <a:pt x="151" y="267"/>
                </a:cubicBezTo>
                <a:cubicBezTo>
                  <a:pt x="94" y="267"/>
                  <a:pt x="112" y="276"/>
                  <a:pt x="20" y="184"/>
                </a:cubicBezTo>
                <a:cubicBezTo>
                  <a:pt x="13" y="191"/>
                  <a:pt x="1" y="204"/>
                  <a:pt x="1" y="204"/>
                </a:cubicBezTo>
                <a:cubicBezTo>
                  <a:pt x="2" y="316"/>
                  <a:pt x="108" y="424"/>
                  <a:pt x="220" y="424"/>
                </a:cubicBezTo>
                <a:cubicBezTo>
                  <a:pt x="240" y="424"/>
                  <a:pt x="262" y="417"/>
                  <a:pt x="284" y="406"/>
                </a:cubicBezTo>
                <a:lnTo>
                  <a:pt x="288" y="411"/>
                </a:lnTo>
                <a:cubicBezTo>
                  <a:pt x="295" y="392"/>
                  <a:pt x="305" y="375"/>
                  <a:pt x="320" y="360"/>
                </a:cubicBezTo>
                <a:lnTo>
                  <a:pt x="345" y="335"/>
                </a:lnTo>
                <a:close/>
                <a:moveTo>
                  <a:pt x="920" y="91"/>
                </a:moveTo>
                <a:lnTo>
                  <a:pt x="854" y="26"/>
                </a:lnTo>
                <a:cubicBezTo>
                  <a:pt x="837" y="9"/>
                  <a:pt x="814" y="0"/>
                  <a:pt x="791" y="0"/>
                </a:cubicBezTo>
                <a:cubicBezTo>
                  <a:pt x="768" y="0"/>
                  <a:pt x="746" y="9"/>
                  <a:pt x="728" y="26"/>
                </a:cubicBezTo>
                <a:lnTo>
                  <a:pt x="448" y="306"/>
                </a:lnTo>
                <a:cubicBezTo>
                  <a:pt x="457" y="323"/>
                  <a:pt x="450" y="348"/>
                  <a:pt x="437" y="361"/>
                </a:cubicBezTo>
                <a:cubicBezTo>
                  <a:pt x="428" y="370"/>
                  <a:pt x="413" y="376"/>
                  <a:pt x="399" y="376"/>
                </a:cubicBezTo>
                <a:cubicBezTo>
                  <a:pt x="393" y="376"/>
                  <a:pt x="387" y="375"/>
                  <a:pt x="382" y="372"/>
                </a:cubicBezTo>
                <a:lnTo>
                  <a:pt x="357" y="397"/>
                </a:lnTo>
                <a:cubicBezTo>
                  <a:pt x="323" y="432"/>
                  <a:pt x="323" y="488"/>
                  <a:pt x="357" y="523"/>
                </a:cubicBezTo>
                <a:lnTo>
                  <a:pt x="362" y="527"/>
                </a:lnTo>
                <a:lnTo>
                  <a:pt x="143" y="746"/>
                </a:lnTo>
                <a:lnTo>
                  <a:pt x="85" y="768"/>
                </a:lnTo>
                <a:lnTo>
                  <a:pt x="0" y="889"/>
                </a:lnTo>
                <a:lnTo>
                  <a:pt x="55" y="944"/>
                </a:lnTo>
                <a:lnTo>
                  <a:pt x="176" y="859"/>
                </a:lnTo>
                <a:lnTo>
                  <a:pt x="198" y="800"/>
                </a:lnTo>
                <a:lnTo>
                  <a:pt x="416" y="582"/>
                </a:lnTo>
                <a:lnTo>
                  <a:pt x="423" y="588"/>
                </a:lnTo>
                <a:cubicBezTo>
                  <a:pt x="440" y="606"/>
                  <a:pt x="463" y="614"/>
                  <a:pt x="486" y="614"/>
                </a:cubicBezTo>
                <a:cubicBezTo>
                  <a:pt x="509" y="614"/>
                  <a:pt x="531" y="606"/>
                  <a:pt x="549" y="588"/>
                </a:cubicBezTo>
                <a:lnTo>
                  <a:pt x="574" y="564"/>
                </a:lnTo>
                <a:cubicBezTo>
                  <a:pt x="565" y="547"/>
                  <a:pt x="572" y="522"/>
                  <a:pt x="585" y="509"/>
                </a:cubicBezTo>
                <a:cubicBezTo>
                  <a:pt x="594" y="500"/>
                  <a:pt x="609" y="494"/>
                  <a:pt x="622" y="494"/>
                </a:cubicBezTo>
                <a:cubicBezTo>
                  <a:pt x="629" y="494"/>
                  <a:pt x="634" y="495"/>
                  <a:pt x="639" y="498"/>
                </a:cubicBezTo>
                <a:lnTo>
                  <a:pt x="920" y="217"/>
                </a:lnTo>
                <a:cubicBezTo>
                  <a:pt x="954" y="183"/>
                  <a:pt x="954" y="126"/>
                  <a:pt x="920" y="91"/>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a:solidFill>
                <a:schemeClr val="bg1"/>
              </a:solidFill>
            </a:endParaRPr>
          </a:p>
        </p:txBody>
      </p:sp>
      <p:grpSp>
        <p:nvGrpSpPr>
          <p:cNvPr id="4" name="组合 3"/>
          <p:cNvGrpSpPr/>
          <p:nvPr/>
        </p:nvGrpSpPr>
        <p:grpSpPr>
          <a:xfrm>
            <a:off x="2587759" y="1453415"/>
            <a:ext cx="7749317" cy="4944858"/>
            <a:chOff x="4443118" y="936338"/>
            <a:chExt cx="3698875" cy="2477630"/>
          </a:xfrm>
        </p:grpSpPr>
        <p:sp>
          <p:nvSpPr>
            <p:cNvPr id="29" name="文本框 28"/>
            <p:cNvSpPr txBox="1">
              <a:spLocks noChangeArrowheads="1"/>
            </p:cNvSpPr>
            <p:nvPr/>
          </p:nvSpPr>
          <p:spPr bwMode="auto">
            <a:xfrm>
              <a:off x="4443118" y="3182650"/>
              <a:ext cx="3698875" cy="231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None/>
              </a:pPr>
              <a:r>
                <a:rPr lang="en-US" altLang="zh-CN" sz="2400" dirty="0">
                  <a:solidFill>
                    <a:schemeClr val="bg1"/>
                  </a:solidFill>
                </a:rPr>
                <a:t>Fig 8. Light source</a:t>
              </a:r>
              <a:endParaRPr lang="zh-CN" altLang="en-US" sz="2400" dirty="0">
                <a:solidFill>
                  <a:schemeClr val="bg1"/>
                </a:solidFill>
              </a:endParaRPr>
            </a:p>
          </p:txBody>
        </p:sp>
        <p:pic>
          <p:nvPicPr>
            <p:cNvPr id="32" name="图片 3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763793" y="936338"/>
              <a:ext cx="2871787" cy="2154237"/>
            </a:xfrm>
            <a:prstGeom prst="rect">
              <a:avLst/>
            </a:prstGeom>
            <a:noFill/>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 name="组合 4"/>
          <p:cNvGrpSpPr/>
          <p:nvPr/>
        </p:nvGrpSpPr>
        <p:grpSpPr>
          <a:xfrm>
            <a:off x="1385744" y="1845095"/>
            <a:ext cx="9562688" cy="3888738"/>
            <a:chOff x="2139655" y="3644613"/>
            <a:chExt cx="8475663" cy="3136157"/>
          </a:xfrm>
        </p:grpSpPr>
        <p:pic>
          <p:nvPicPr>
            <p:cNvPr id="37" name="图片 36"/>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773036" y="3644613"/>
              <a:ext cx="3623207" cy="267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 name="图片 40"/>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139655" y="3644613"/>
              <a:ext cx="4002088" cy="267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 name="文本框 44"/>
            <p:cNvSpPr txBox="1">
              <a:spLocks noChangeArrowheads="1"/>
            </p:cNvSpPr>
            <p:nvPr/>
          </p:nvSpPr>
          <p:spPr bwMode="auto">
            <a:xfrm>
              <a:off x="6914855" y="6408450"/>
              <a:ext cx="3700463" cy="372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None/>
              </a:pPr>
              <a:r>
                <a:rPr lang="en-US" altLang="zh-CN" sz="2400" dirty="0">
                  <a:solidFill>
                    <a:schemeClr val="bg1"/>
                  </a:solidFill>
                </a:rPr>
                <a:t>Fig 7. Image 2</a:t>
              </a:r>
              <a:endParaRPr lang="zh-CN" altLang="en-US" sz="2400" dirty="0">
                <a:solidFill>
                  <a:schemeClr val="bg1"/>
                </a:solidFill>
              </a:endParaRPr>
            </a:p>
          </p:txBody>
        </p:sp>
        <p:sp>
          <p:nvSpPr>
            <p:cNvPr id="46" name="文本框 45"/>
            <p:cNvSpPr txBox="1">
              <a:spLocks noChangeArrowheads="1"/>
            </p:cNvSpPr>
            <p:nvPr/>
          </p:nvSpPr>
          <p:spPr bwMode="auto">
            <a:xfrm>
              <a:off x="2468268" y="6408450"/>
              <a:ext cx="3700462" cy="372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FontTx/>
                <a:buNone/>
              </a:pPr>
              <a:r>
                <a:rPr lang="en-US" altLang="zh-CN" sz="2400" dirty="0">
                  <a:solidFill>
                    <a:schemeClr val="bg1"/>
                  </a:solidFill>
                </a:rPr>
                <a:t>Fig6. Image 1</a:t>
              </a:r>
              <a:endParaRPr lang="zh-CN" altLang="en-US" sz="2400" dirty="0">
                <a:solidFill>
                  <a:schemeClr val="bg1"/>
                </a:solidFill>
              </a:endParaRPr>
            </a:p>
          </p:txBody>
        </p:sp>
      </p:grpSp>
      <p:sp>
        <p:nvSpPr>
          <p:cNvPr id="6" name="灯片编号占位符 5"/>
          <p:cNvSpPr>
            <a:spLocks noGrp="1"/>
          </p:cNvSpPr>
          <p:nvPr>
            <p:ph type="sldNum" sz="quarter" idx="12"/>
          </p:nvPr>
        </p:nvSpPr>
        <p:spPr>
          <a:xfrm>
            <a:off x="9448800" y="6492875"/>
            <a:ext cx="2743200" cy="365125"/>
          </a:xfrm>
        </p:spPr>
        <p:txBody>
          <a:bodyPr/>
          <a:lstStyle/>
          <a:p>
            <a:fld id="{B68E90E9-AED2-4792-9068-CF108C6FFA54}" type="slidenum">
              <a:rPr lang="zh-CN" altLang="en-US" smtClean="0"/>
              <a:t>20</a:t>
            </a:fld>
            <a:r>
              <a:rPr lang="en-US" altLang="zh-CN" dirty="0"/>
              <a:t>/25</a:t>
            </a:r>
            <a:endParaRPr lang="zh-CN" altLang="en-US" dirty="0"/>
          </a:p>
        </p:txBody>
      </p:sp>
    </p:spTree>
    <p:extLst>
      <p:ext uri="{BB962C8B-B14F-4D97-AF65-F5344CB8AC3E}">
        <p14:creationId xmlns:p14="http://schemas.microsoft.com/office/powerpoint/2010/main" val="27262726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nodeType="clickEffect">
                                  <p:stCondLst>
                                    <p:cond delay="0"/>
                                  </p:stCondLst>
                                  <p:childTnLst>
                                    <p:animEffect transition="out" filter="barn(inVertical)">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par>
                                <p:cTn id="8" presetID="16" presetClass="entr" presetSubtype="21"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3" name="矩形 2"/>
          <p:cNvSpPr/>
          <p:nvPr/>
        </p:nvSpPr>
        <p:spPr>
          <a:xfrm>
            <a:off x="1080000" y="-1"/>
            <a:ext cx="10080000" cy="6876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grpSp>
        <p:nvGrpSpPr>
          <p:cNvPr id="17" name="组合 16"/>
          <p:cNvGrpSpPr/>
          <p:nvPr/>
        </p:nvGrpSpPr>
        <p:grpSpPr>
          <a:xfrm>
            <a:off x="1080000" y="827709"/>
            <a:ext cx="10080000" cy="3678303"/>
            <a:chOff x="1080000" y="827709"/>
            <a:chExt cx="10080000" cy="3678303"/>
          </a:xfrm>
        </p:grpSpPr>
        <p:sp>
          <p:nvSpPr>
            <p:cNvPr id="4" name="矩形 3"/>
            <p:cNvSpPr/>
            <p:nvPr/>
          </p:nvSpPr>
          <p:spPr>
            <a:xfrm>
              <a:off x="1080000" y="2890490"/>
              <a:ext cx="10080000" cy="1615522"/>
            </a:xfrm>
            <a:prstGeom prst="rect">
              <a:avLst/>
            </a:prstGeom>
            <a:solidFill>
              <a:srgbClr val="5D7391">
                <a:alpha val="69804"/>
              </a:srgbClr>
            </a:solidFill>
            <a:ln>
              <a:noFill/>
            </a:ln>
            <a:effectLst>
              <a:outerShdw blurRad="368300" dist="215900" dir="5400000" algn="t"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4291496" y="827709"/>
              <a:ext cx="6754363" cy="2060230"/>
              <a:chOff x="4291496" y="827709"/>
              <a:chExt cx="6754363" cy="2060230"/>
            </a:xfrm>
          </p:grpSpPr>
          <p:pic>
            <p:nvPicPr>
              <p:cNvPr id="10" name="图片 9"/>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10800000">
                <a:off x="4291496" y="827709"/>
                <a:ext cx="6754363" cy="2060230"/>
              </a:xfrm>
              <a:prstGeom prst="rect">
                <a:avLst/>
              </a:prstGeom>
            </p:spPr>
          </p:pic>
          <p:pic>
            <p:nvPicPr>
              <p:cNvPr id="13" name="图片 12"/>
              <p:cNvPicPr>
                <a:picLocks noChangeAspect="1"/>
              </p:cNvPicPr>
              <p:nvPr/>
            </p:nvPicPr>
            <p:blipFill rotWithShape="1">
              <a:blip r:embed="rId5" cstate="print">
                <a:extLst>
                  <a:ext uri="{28A0092B-C50C-407E-A947-70E740481C1C}">
                    <a14:useLocalDpi xmlns:a14="http://schemas.microsoft.com/office/drawing/2010/main" val="0"/>
                  </a:ext>
                </a:extLst>
              </a:blip>
              <a:srcRect b="66962"/>
              <a:stretch/>
            </p:blipFill>
            <p:spPr>
              <a:xfrm rot="10800000" flipV="1">
                <a:off x="6551629" y="1577393"/>
                <a:ext cx="3693514" cy="1310164"/>
              </a:xfrm>
              <a:prstGeom prst="rect">
                <a:avLst/>
              </a:prstGeom>
            </p:spPr>
          </p:pic>
        </p:grpSp>
      </p:grpSp>
      <p:sp>
        <p:nvSpPr>
          <p:cNvPr id="12" name="文本框 11"/>
          <p:cNvSpPr txBox="1"/>
          <p:nvPr/>
        </p:nvSpPr>
        <p:spPr>
          <a:xfrm>
            <a:off x="2557754" y="3304739"/>
            <a:ext cx="7124491" cy="707886"/>
          </a:xfrm>
          <a:prstGeom prst="rect">
            <a:avLst/>
          </a:prstGeom>
          <a:noFill/>
        </p:spPr>
        <p:txBody>
          <a:bodyPr vert="horz" wrap="square" rtlCol="0">
            <a:spAutoFit/>
          </a:bodyPr>
          <a:lstStyle/>
          <a:p>
            <a:pPr algn="ctr"/>
            <a:r>
              <a:rPr lang="en-US" altLang="zh-CN" sz="4000" b="1" dirty="0">
                <a:solidFill>
                  <a:schemeClr val="bg1"/>
                </a:solidFill>
                <a:latin typeface="+mj-lt"/>
                <a:ea typeface="黑体" panose="02010609060101010101" pitchFamily="49" charset="-122"/>
              </a:rPr>
              <a:t> Test Result</a:t>
            </a:r>
            <a:endParaRPr lang="zh-CN" altLang="en-US" sz="4000" b="1" dirty="0">
              <a:solidFill>
                <a:schemeClr val="bg1"/>
              </a:solidFill>
              <a:latin typeface="+mj-lt"/>
              <a:ea typeface="黑体" panose="02010609060101010101" pitchFamily="49" charset="-122"/>
            </a:endParaRPr>
          </a:p>
        </p:txBody>
      </p:sp>
      <p:sp>
        <p:nvSpPr>
          <p:cNvPr id="5" name="灯片编号占位符 4"/>
          <p:cNvSpPr>
            <a:spLocks noGrp="1"/>
          </p:cNvSpPr>
          <p:nvPr>
            <p:ph type="sldNum" sz="quarter" idx="12"/>
          </p:nvPr>
        </p:nvSpPr>
        <p:spPr>
          <a:xfrm>
            <a:off x="9448800" y="6510874"/>
            <a:ext cx="2743200" cy="365125"/>
          </a:xfrm>
        </p:spPr>
        <p:txBody>
          <a:bodyPr/>
          <a:lstStyle/>
          <a:p>
            <a:fld id="{B68E90E9-AED2-4792-9068-CF108C6FFA54}" type="slidenum">
              <a:rPr lang="zh-CN" altLang="en-US" smtClean="0"/>
              <a:t>21</a:t>
            </a:fld>
            <a:r>
              <a:rPr lang="en-US" altLang="zh-CN" dirty="0"/>
              <a:t>/25</a:t>
            </a:r>
            <a:endParaRPr lang="zh-CN" altLang="en-US" dirty="0"/>
          </a:p>
        </p:txBody>
      </p:sp>
    </p:spTree>
    <p:extLst>
      <p:ext uri="{BB962C8B-B14F-4D97-AF65-F5344CB8AC3E}">
        <p14:creationId xmlns:p14="http://schemas.microsoft.com/office/powerpoint/2010/main" val="2973459311"/>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33" name="图片 3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a:off x="-2353316" y="4224186"/>
            <a:ext cx="6317474" cy="875357"/>
          </a:xfrm>
          <a:prstGeom prst="rect">
            <a:avLst/>
          </a:prstGeom>
        </p:spPr>
      </p:pic>
      <p:pic>
        <p:nvPicPr>
          <p:cNvPr id="34" name="图片 33"/>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1047090" y="4060597"/>
            <a:ext cx="942415" cy="3986813"/>
          </a:xfrm>
          <a:prstGeom prst="rect">
            <a:avLst/>
          </a:prstGeom>
        </p:spPr>
      </p:pic>
      <p:sp>
        <p:nvSpPr>
          <p:cNvPr id="31" name="矩形 30"/>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10"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n-ea"/>
                <a:sym typeface="微软雅黑 Light" pitchFamily="2" charset="-122"/>
              </a:rPr>
              <a:t>Test Result</a:t>
            </a:r>
          </a:p>
        </p:txBody>
      </p:sp>
      <p:sp>
        <p:nvSpPr>
          <p:cNvPr id="16" name="Freeform 13"/>
          <p:cNvSpPr>
            <a:spLocks noEditPoints="1"/>
          </p:cNvSpPr>
          <p:nvPr/>
        </p:nvSpPr>
        <p:spPr bwMode="auto">
          <a:xfrm>
            <a:off x="7595244" y="565769"/>
            <a:ext cx="415060" cy="446782"/>
          </a:xfrm>
          <a:custGeom>
            <a:avLst/>
            <a:gdLst>
              <a:gd name="T0" fmla="*/ 255 w 847"/>
              <a:gd name="T1" fmla="*/ 138 h 903"/>
              <a:gd name="T2" fmla="*/ 555 w 847"/>
              <a:gd name="T3" fmla="*/ 100 h 903"/>
              <a:gd name="T4" fmla="*/ 448 w 847"/>
              <a:gd name="T5" fmla="*/ 61 h 903"/>
              <a:gd name="T6" fmla="*/ 324 w 847"/>
              <a:gd name="T7" fmla="*/ 61 h 903"/>
              <a:gd name="T8" fmla="*/ 217 w 847"/>
              <a:gd name="T9" fmla="*/ 100 h 903"/>
              <a:gd name="T10" fmla="*/ 697 w 847"/>
              <a:gd name="T11" fmla="*/ 782 h 903"/>
              <a:gd name="T12" fmla="*/ 709 w 847"/>
              <a:gd name="T13" fmla="*/ 755 h 903"/>
              <a:gd name="T14" fmla="*/ 660 w 847"/>
              <a:gd name="T15" fmla="*/ 586 h 903"/>
              <a:gd name="T16" fmla="*/ 629 w 847"/>
              <a:gd name="T17" fmla="*/ 586 h 903"/>
              <a:gd name="T18" fmla="*/ 629 w 847"/>
              <a:gd name="T19" fmla="*/ 716 h 903"/>
              <a:gd name="T20" fmla="*/ 630 w 847"/>
              <a:gd name="T21" fmla="*/ 719 h 903"/>
              <a:gd name="T22" fmla="*/ 631 w 847"/>
              <a:gd name="T23" fmla="*/ 722 h 903"/>
              <a:gd name="T24" fmla="*/ 633 w 847"/>
              <a:gd name="T25" fmla="*/ 724 h 903"/>
              <a:gd name="T26" fmla="*/ 807 w 847"/>
              <a:gd name="T27" fmla="*/ 596 h 903"/>
              <a:gd name="T28" fmla="*/ 644 w 847"/>
              <a:gd name="T29" fmla="*/ 510 h 903"/>
              <a:gd name="T30" fmla="*/ 607 w 847"/>
              <a:gd name="T31" fmla="*/ 899 h 903"/>
              <a:gd name="T32" fmla="*/ 837 w 847"/>
              <a:gd name="T33" fmla="*/ 743 h 903"/>
              <a:gd name="T34" fmla="*/ 808 w 847"/>
              <a:gd name="T35" fmla="*/ 737 h 903"/>
              <a:gd name="T36" fmla="*/ 645 w 847"/>
              <a:gd name="T37" fmla="*/ 872 h 903"/>
              <a:gd name="T38" fmla="*/ 481 w 847"/>
              <a:gd name="T39" fmla="*/ 675 h 903"/>
              <a:gd name="T40" fmla="*/ 676 w 847"/>
              <a:gd name="T41" fmla="*/ 543 h 903"/>
              <a:gd name="T42" fmla="*/ 808 w 847"/>
              <a:gd name="T43" fmla="*/ 737 h 903"/>
              <a:gd name="T44" fmla="*/ 284 w 847"/>
              <a:gd name="T45" fmla="*/ 736 h 903"/>
              <a:gd name="T46" fmla="*/ 485 w 847"/>
              <a:gd name="T47" fmla="*/ 536 h 903"/>
              <a:gd name="T48" fmla="*/ 526 w 847"/>
              <a:gd name="T49" fmla="*/ 505 h 903"/>
              <a:gd name="T50" fmla="*/ 732 w 847"/>
              <a:gd name="T51" fmla="*/ 306 h 903"/>
              <a:gd name="T52" fmla="*/ 740 w 847"/>
              <a:gd name="T53" fmla="*/ 494 h 903"/>
              <a:gd name="T54" fmla="*/ 772 w 847"/>
              <a:gd name="T55" fmla="*/ 505 h 903"/>
              <a:gd name="T56" fmla="*/ 772 w 847"/>
              <a:gd name="T57" fmla="*/ 208 h 903"/>
              <a:gd name="T58" fmla="*/ 40 w 847"/>
              <a:gd name="T59" fmla="*/ 167 h 903"/>
              <a:gd name="T60" fmla="*/ 0 w 847"/>
              <a:gd name="T61" fmla="*/ 314 h 903"/>
              <a:gd name="T62" fmla="*/ 0 w 847"/>
              <a:gd name="T63" fmla="*/ 536 h 903"/>
              <a:gd name="T64" fmla="*/ 0 w 847"/>
              <a:gd name="T65" fmla="*/ 751 h 903"/>
              <a:gd name="T66" fmla="*/ 427 w 847"/>
              <a:gd name="T67" fmla="*/ 791 h 903"/>
              <a:gd name="T68" fmla="*/ 32 w 847"/>
              <a:gd name="T69" fmla="*/ 314 h 903"/>
              <a:gd name="T70" fmla="*/ 40 w 847"/>
              <a:gd name="T71" fmla="*/ 306 h 903"/>
              <a:gd name="T72" fmla="*/ 252 w 847"/>
              <a:gd name="T73" fmla="*/ 505 h 903"/>
              <a:gd name="T74" fmla="*/ 32 w 847"/>
              <a:gd name="T75" fmla="*/ 314 h 903"/>
              <a:gd name="T76" fmla="*/ 252 w 847"/>
              <a:gd name="T77" fmla="*/ 536 h 903"/>
              <a:gd name="T78" fmla="*/ 40 w 847"/>
              <a:gd name="T79" fmla="*/ 736 h 903"/>
              <a:gd name="T80" fmla="*/ 32 w 847"/>
              <a:gd name="T81" fmla="*/ 536 h 903"/>
              <a:gd name="T82" fmla="*/ 284 w 847"/>
              <a:gd name="T83" fmla="*/ 505 h 903"/>
              <a:gd name="T84" fmla="*/ 284 w 847"/>
              <a:gd name="T85" fmla="*/ 306 h 903"/>
              <a:gd name="T86" fmla="*/ 495 w 847"/>
              <a:gd name="T87" fmla="*/ 505 h 903"/>
              <a:gd name="T88" fmla="*/ 511 w 847"/>
              <a:gd name="T89" fmla="*/ 207 h 903"/>
              <a:gd name="T90" fmla="*/ 538 w 847"/>
              <a:gd name="T91" fmla="*/ 235 h 903"/>
              <a:gd name="T92" fmla="*/ 483 w 847"/>
              <a:gd name="T93" fmla="*/ 235 h 903"/>
              <a:gd name="T94" fmla="*/ 268 w 847"/>
              <a:gd name="T95" fmla="*/ 207 h 903"/>
              <a:gd name="T96" fmla="*/ 295 w 847"/>
              <a:gd name="T97" fmla="*/ 235 h 903"/>
              <a:gd name="T98" fmla="*/ 241 w 847"/>
              <a:gd name="T99" fmla="*/ 23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47" h="903">
                <a:moveTo>
                  <a:pt x="217" y="100"/>
                </a:moveTo>
                <a:cubicBezTo>
                  <a:pt x="217" y="121"/>
                  <a:pt x="234" y="138"/>
                  <a:pt x="255" y="138"/>
                </a:cubicBezTo>
                <a:lnTo>
                  <a:pt x="517" y="138"/>
                </a:lnTo>
                <a:cubicBezTo>
                  <a:pt x="538" y="138"/>
                  <a:pt x="555" y="121"/>
                  <a:pt x="555" y="100"/>
                </a:cubicBezTo>
                <a:cubicBezTo>
                  <a:pt x="555" y="79"/>
                  <a:pt x="538" y="61"/>
                  <a:pt x="517" y="61"/>
                </a:cubicBezTo>
                <a:lnTo>
                  <a:pt x="448" y="61"/>
                </a:lnTo>
                <a:cubicBezTo>
                  <a:pt x="448" y="27"/>
                  <a:pt x="420" y="0"/>
                  <a:pt x="386" y="0"/>
                </a:cubicBezTo>
                <a:cubicBezTo>
                  <a:pt x="352" y="0"/>
                  <a:pt x="324" y="27"/>
                  <a:pt x="324" y="61"/>
                </a:cubicBezTo>
                <a:lnTo>
                  <a:pt x="255" y="61"/>
                </a:lnTo>
                <a:cubicBezTo>
                  <a:pt x="234" y="61"/>
                  <a:pt x="217" y="79"/>
                  <a:pt x="217" y="100"/>
                </a:cubicBezTo>
                <a:close/>
                <a:moveTo>
                  <a:pt x="686" y="777"/>
                </a:moveTo>
                <a:cubicBezTo>
                  <a:pt x="689" y="780"/>
                  <a:pt x="693" y="782"/>
                  <a:pt x="697" y="782"/>
                </a:cubicBezTo>
                <a:cubicBezTo>
                  <a:pt x="702" y="782"/>
                  <a:pt x="706" y="780"/>
                  <a:pt x="709" y="777"/>
                </a:cubicBezTo>
                <a:cubicBezTo>
                  <a:pt x="715" y="771"/>
                  <a:pt x="715" y="761"/>
                  <a:pt x="709" y="755"/>
                </a:cubicBezTo>
                <a:lnTo>
                  <a:pt x="660" y="706"/>
                </a:lnTo>
                <a:lnTo>
                  <a:pt x="660" y="586"/>
                </a:lnTo>
                <a:cubicBezTo>
                  <a:pt x="660" y="577"/>
                  <a:pt x="653" y="570"/>
                  <a:pt x="644" y="570"/>
                </a:cubicBezTo>
                <a:cubicBezTo>
                  <a:pt x="636" y="570"/>
                  <a:pt x="629" y="577"/>
                  <a:pt x="629" y="586"/>
                </a:cubicBezTo>
                <a:lnTo>
                  <a:pt x="629" y="713"/>
                </a:lnTo>
                <a:cubicBezTo>
                  <a:pt x="629" y="714"/>
                  <a:pt x="629" y="715"/>
                  <a:pt x="629" y="716"/>
                </a:cubicBezTo>
                <a:cubicBezTo>
                  <a:pt x="629" y="716"/>
                  <a:pt x="629" y="717"/>
                  <a:pt x="629" y="717"/>
                </a:cubicBezTo>
                <a:cubicBezTo>
                  <a:pt x="629" y="718"/>
                  <a:pt x="630" y="718"/>
                  <a:pt x="630" y="719"/>
                </a:cubicBezTo>
                <a:cubicBezTo>
                  <a:pt x="630" y="719"/>
                  <a:pt x="630" y="720"/>
                  <a:pt x="631" y="720"/>
                </a:cubicBezTo>
                <a:cubicBezTo>
                  <a:pt x="631" y="721"/>
                  <a:pt x="631" y="721"/>
                  <a:pt x="631" y="722"/>
                </a:cubicBezTo>
                <a:cubicBezTo>
                  <a:pt x="632" y="722"/>
                  <a:pt x="632" y="723"/>
                  <a:pt x="633" y="724"/>
                </a:cubicBezTo>
                <a:cubicBezTo>
                  <a:pt x="633" y="724"/>
                  <a:pt x="633" y="724"/>
                  <a:pt x="633" y="724"/>
                </a:cubicBezTo>
                <a:lnTo>
                  <a:pt x="686" y="777"/>
                </a:lnTo>
                <a:close/>
                <a:moveTo>
                  <a:pt x="807" y="596"/>
                </a:moveTo>
                <a:cubicBezTo>
                  <a:pt x="777" y="552"/>
                  <a:pt x="733" y="523"/>
                  <a:pt x="681" y="513"/>
                </a:cubicBezTo>
                <a:cubicBezTo>
                  <a:pt x="669" y="511"/>
                  <a:pt x="657" y="510"/>
                  <a:pt x="644" y="510"/>
                </a:cubicBezTo>
                <a:cubicBezTo>
                  <a:pt x="550" y="510"/>
                  <a:pt x="469" y="577"/>
                  <a:pt x="451" y="669"/>
                </a:cubicBezTo>
                <a:cubicBezTo>
                  <a:pt x="431" y="776"/>
                  <a:pt x="501" y="879"/>
                  <a:pt x="607" y="899"/>
                </a:cubicBezTo>
                <a:cubicBezTo>
                  <a:pt x="620" y="902"/>
                  <a:pt x="632" y="903"/>
                  <a:pt x="645" y="903"/>
                </a:cubicBezTo>
                <a:cubicBezTo>
                  <a:pt x="739" y="903"/>
                  <a:pt x="820" y="836"/>
                  <a:pt x="837" y="743"/>
                </a:cubicBezTo>
                <a:cubicBezTo>
                  <a:pt x="847" y="692"/>
                  <a:pt x="836" y="639"/>
                  <a:pt x="807" y="596"/>
                </a:cubicBezTo>
                <a:close/>
                <a:moveTo>
                  <a:pt x="808" y="737"/>
                </a:moveTo>
                <a:lnTo>
                  <a:pt x="808" y="737"/>
                </a:lnTo>
                <a:cubicBezTo>
                  <a:pt x="793" y="816"/>
                  <a:pt x="724" y="872"/>
                  <a:pt x="645" y="872"/>
                </a:cubicBezTo>
                <a:cubicBezTo>
                  <a:pt x="634" y="872"/>
                  <a:pt x="624" y="871"/>
                  <a:pt x="613" y="869"/>
                </a:cubicBezTo>
                <a:cubicBezTo>
                  <a:pt x="523" y="852"/>
                  <a:pt x="464" y="765"/>
                  <a:pt x="481" y="675"/>
                </a:cubicBezTo>
                <a:cubicBezTo>
                  <a:pt x="496" y="597"/>
                  <a:pt x="565" y="540"/>
                  <a:pt x="644" y="540"/>
                </a:cubicBezTo>
                <a:cubicBezTo>
                  <a:pt x="655" y="540"/>
                  <a:pt x="665" y="541"/>
                  <a:pt x="676" y="543"/>
                </a:cubicBezTo>
                <a:cubicBezTo>
                  <a:pt x="719" y="551"/>
                  <a:pt x="757" y="576"/>
                  <a:pt x="782" y="613"/>
                </a:cubicBezTo>
                <a:cubicBezTo>
                  <a:pt x="807" y="650"/>
                  <a:pt x="816" y="694"/>
                  <a:pt x="808" y="737"/>
                </a:cubicBezTo>
                <a:close/>
                <a:moveTo>
                  <a:pt x="413" y="736"/>
                </a:moveTo>
                <a:lnTo>
                  <a:pt x="284" y="736"/>
                </a:lnTo>
                <a:lnTo>
                  <a:pt x="284" y="536"/>
                </a:lnTo>
                <a:lnTo>
                  <a:pt x="485" y="536"/>
                </a:lnTo>
                <a:cubicBezTo>
                  <a:pt x="497" y="524"/>
                  <a:pt x="512" y="514"/>
                  <a:pt x="527" y="505"/>
                </a:cubicBezTo>
                <a:lnTo>
                  <a:pt x="526" y="505"/>
                </a:lnTo>
                <a:lnTo>
                  <a:pt x="526" y="306"/>
                </a:lnTo>
                <a:lnTo>
                  <a:pt x="732" y="306"/>
                </a:lnTo>
                <a:cubicBezTo>
                  <a:pt x="736" y="306"/>
                  <a:pt x="740" y="309"/>
                  <a:pt x="740" y="314"/>
                </a:cubicBezTo>
                <a:lnTo>
                  <a:pt x="740" y="494"/>
                </a:lnTo>
                <a:cubicBezTo>
                  <a:pt x="751" y="499"/>
                  <a:pt x="762" y="505"/>
                  <a:pt x="772" y="511"/>
                </a:cubicBezTo>
                <a:lnTo>
                  <a:pt x="772" y="505"/>
                </a:lnTo>
                <a:lnTo>
                  <a:pt x="772" y="314"/>
                </a:lnTo>
                <a:lnTo>
                  <a:pt x="772" y="208"/>
                </a:lnTo>
                <a:cubicBezTo>
                  <a:pt x="772" y="185"/>
                  <a:pt x="754" y="167"/>
                  <a:pt x="732" y="167"/>
                </a:cubicBezTo>
                <a:lnTo>
                  <a:pt x="40" y="167"/>
                </a:lnTo>
                <a:cubicBezTo>
                  <a:pt x="18" y="167"/>
                  <a:pt x="0" y="185"/>
                  <a:pt x="0" y="208"/>
                </a:cubicBezTo>
                <a:lnTo>
                  <a:pt x="0" y="314"/>
                </a:lnTo>
                <a:lnTo>
                  <a:pt x="0" y="505"/>
                </a:lnTo>
                <a:lnTo>
                  <a:pt x="0" y="536"/>
                </a:lnTo>
                <a:lnTo>
                  <a:pt x="0" y="727"/>
                </a:lnTo>
                <a:lnTo>
                  <a:pt x="0" y="751"/>
                </a:lnTo>
                <a:cubicBezTo>
                  <a:pt x="0" y="773"/>
                  <a:pt x="18" y="791"/>
                  <a:pt x="40" y="791"/>
                </a:cubicBezTo>
                <a:lnTo>
                  <a:pt x="427" y="791"/>
                </a:lnTo>
                <a:cubicBezTo>
                  <a:pt x="420" y="773"/>
                  <a:pt x="415" y="755"/>
                  <a:pt x="413" y="736"/>
                </a:cubicBezTo>
                <a:close/>
                <a:moveTo>
                  <a:pt x="32" y="314"/>
                </a:moveTo>
                <a:lnTo>
                  <a:pt x="32" y="314"/>
                </a:lnTo>
                <a:cubicBezTo>
                  <a:pt x="32" y="309"/>
                  <a:pt x="36" y="306"/>
                  <a:pt x="40" y="306"/>
                </a:cubicBezTo>
                <a:lnTo>
                  <a:pt x="252" y="306"/>
                </a:lnTo>
                <a:lnTo>
                  <a:pt x="252" y="505"/>
                </a:lnTo>
                <a:lnTo>
                  <a:pt x="32" y="505"/>
                </a:lnTo>
                <a:lnTo>
                  <a:pt x="32" y="314"/>
                </a:lnTo>
                <a:close/>
                <a:moveTo>
                  <a:pt x="252" y="536"/>
                </a:moveTo>
                <a:lnTo>
                  <a:pt x="252" y="536"/>
                </a:lnTo>
                <a:lnTo>
                  <a:pt x="252" y="736"/>
                </a:lnTo>
                <a:lnTo>
                  <a:pt x="40" y="736"/>
                </a:lnTo>
                <a:cubicBezTo>
                  <a:pt x="36" y="736"/>
                  <a:pt x="32" y="732"/>
                  <a:pt x="32" y="727"/>
                </a:cubicBezTo>
                <a:lnTo>
                  <a:pt x="32" y="536"/>
                </a:lnTo>
                <a:lnTo>
                  <a:pt x="252" y="536"/>
                </a:lnTo>
                <a:close/>
                <a:moveTo>
                  <a:pt x="284" y="505"/>
                </a:moveTo>
                <a:lnTo>
                  <a:pt x="284" y="505"/>
                </a:lnTo>
                <a:lnTo>
                  <a:pt x="284" y="306"/>
                </a:lnTo>
                <a:lnTo>
                  <a:pt x="495" y="306"/>
                </a:lnTo>
                <a:lnTo>
                  <a:pt x="495" y="505"/>
                </a:lnTo>
                <a:lnTo>
                  <a:pt x="284" y="505"/>
                </a:lnTo>
                <a:close/>
                <a:moveTo>
                  <a:pt x="511" y="207"/>
                </a:moveTo>
                <a:lnTo>
                  <a:pt x="511" y="207"/>
                </a:lnTo>
                <a:cubicBezTo>
                  <a:pt x="526" y="207"/>
                  <a:pt x="538" y="219"/>
                  <a:pt x="538" y="235"/>
                </a:cubicBezTo>
                <a:cubicBezTo>
                  <a:pt x="538" y="250"/>
                  <a:pt x="526" y="262"/>
                  <a:pt x="511" y="262"/>
                </a:cubicBezTo>
                <a:cubicBezTo>
                  <a:pt x="496" y="262"/>
                  <a:pt x="483" y="250"/>
                  <a:pt x="483" y="235"/>
                </a:cubicBezTo>
                <a:cubicBezTo>
                  <a:pt x="483" y="219"/>
                  <a:pt x="496" y="207"/>
                  <a:pt x="511" y="207"/>
                </a:cubicBezTo>
                <a:close/>
                <a:moveTo>
                  <a:pt x="268" y="207"/>
                </a:moveTo>
                <a:lnTo>
                  <a:pt x="268" y="207"/>
                </a:lnTo>
                <a:cubicBezTo>
                  <a:pt x="283" y="207"/>
                  <a:pt x="295" y="219"/>
                  <a:pt x="295" y="235"/>
                </a:cubicBezTo>
                <a:cubicBezTo>
                  <a:pt x="295" y="250"/>
                  <a:pt x="283" y="262"/>
                  <a:pt x="268" y="262"/>
                </a:cubicBezTo>
                <a:cubicBezTo>
                  <a:pt x="253" y="262"/>
                  <a:pt x="241" y="250"/>
                  <a:pt x="241" y="235"/>
                </a:cubicBezTo>
                <a:cubicBezTo>
                  <a:pt x="241" y="219"/>
                  <a:pt x="253" y="207"/>
                  <a:pt x="268" y="207"/>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a:solidFill>
                <a:schemeClr val="bg1"/>
              </a:solidFill>
            </a:endParaRPr>
          </a:p>
        </p:txBody>
      </p:sp>
      <p:sp>
        <p:nvSpPr>
          <p:cNvPr id="21" name="文本框 2">
            <a:extLst/>
          </p:cNvPr>
          <p:cNvSpPr txBox="1">
            <a:spLocks noChangeArrowheads="1"/>
          </p:cNvSpPr>
          <p:nvPr/>
        </p:nvSpPr>
        <p:spPr bwMode="auto">
          <a:xfrm>
            <a:off x="2401798" y="5381624"/>
            <a:ext cx="7056437" cy="854075"/>
          </a:xfrm>
          <a:prstGeom prst="rect">
            <a:avLst/>
          </a:prstGeom>
          <a:noFill/>
          <a:ln w="9525">
            <a:noFill/>
            <a:miter lim="800000"/>
            <a:headEnd/>
            <a:tailEnd/>
          </a:ln>
        </p:spPr>
        <p:txBody>
          <a:bodyPr/>
          <a:lstStyle/>
          <a:p>
            <a:pPr algn="ctr">
              <a:spcBef>
                <a:spcPct val="0"/>
              </a:spcBef>
              <a:spcAft>
                <a:spcPts val="0"/>
              </a:spcAft>
              <a:defRPr/>
            </a:pPr>
            <a:r>
              <a:rPr lang="en-US" sz="2400" dirty="0">
                <a:solidFill>
                  <a:schemeClr val="bg1"/>
                </a:solidFill>
                <a:latin typeface="Arial" panose="020B0604020202020204" pitchFamily="34" charset="0"/>
                <a:ea typeface="宋体" panose="02010600030101010101" pitchFamily="2" charset="-122"/>
              </a:rPr>
              <a:t>Fig 9. Referential figure (up) and simulated figure of the taillight (down).</a:t>
            </a:r>
            <a:endParaRPr lang="zh-CN" sz="2400" dirty="0">
              <a:solidFill>
                <a:schemeClr val="bg1"/>
              </a:solidFill>
              <a:latin typeface="Arial" panose="020B0604020202020204" pitchFamily="34" charset="0"/>
              <a:ea typeface="宋体" panose="02010600030101010101" pitchFamily="2" charset="-122"/>
            </a:endParaRPr>
          </a:p>
          <a:p>
            <a:pPr indent="266700" algn="ctr">
              <a:spcAft>
                <a:spcPts val="0"/>
              </a:spcAft>
              <a:defRPr/>
            </a:pPr>
            <a:r>
              <a:rPr lang="en-US" sz="1200" kern="100" dirty="0">
                <a:latin typeface="Times New Roman" panose="02020603050405020304" pitchFamily="18" charset="0"/>
              </a:rPr>
              <a:t> </a:t>
            </a:r>
            <a:endParaRPr lang="zh-CN" sz="1200" kern="100" dirty="0">
              <a:latin typeface="Times New Roman" panose="02020603050405020304" pitchFamily="18" charset="0"/>
            </a:endParaRPr>
          </a:p>
        </p:txBody>
      </p:sp>
      <p:pic>
        <p:nvPicPr>
          <p:cNvPr id="22" name="图片 10"/>
          <p:cNvPicPr>
            <a:picLocks noChangeAspect="1" noChangeArrowheads="1"/>
          </p:cNvPicPr>
          <p:nvPr/>
        </p:nvPicPr>
        <p:blipFill>
          <a:blip r:embed="rId6">
            <a:extLst>
              <a:ext uri="{28A0092B-C50C-407E-A947-70E740481C1C}">
                <a14:useLocalDpi xmlns:a14="http://schemas.microsoft.com/office/drawing/2010/main" val="0"/>
              </a:ext>
            </a:extLst>
          </a:blip>
          <a:srcRect l="22556" t="34937" r="23247" b="37309"/>
          <a:stretch>
            <a:fillRect/>
          </a:stretch>
        </p:blipFill>
        <p:spPr bwMode="auto">
          <a:xfrm>
            <a:off x="2509838" y="2030529"/>
            <a:ext cx="4586966" cy="144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3" name="组合 11"/>
          <p:cNvGrpSpPr>
            <a:grpSpLocks noChangeAspect="1"/>
          </p:cNvGrpSpPr>
          <p:nvPr/>
        </p:nvGrpSpPr>
        <p:grpSpPr bwMode="auto">
          <a:xfrm>
            <a:off x="2509838" y="3708400"/>
            <a:ext cx="4590941" cy="1461490"/>
            <a:chOff x="4459287" y="531813"/>
            <a:chExt cx="2535097" cy="797235"/>
          </a:xfrm>
        </p:grpSpPr>
        <p:sp>
          <p:nvSpPr>
            <p:cNvPr id="24" name="矩形 12"/>
            <p:cNvSpPr>
              <a:spLocks noChangeArrowheads="1"/>
            </p:cNvSpPr>
            <p:nvPr/>
          </p:nvSpPr>
          <p:spPr bwMode="auto">
            <a:xfrm>
              <a:off x="4459287" y="531813"/>
              <a:ext cx="2535097" cy="797235"/>
            </a:xfrm>
            <a:prstGeom prst="rect">
              <a:avLst/>
            </a:prstGeom>
            <a:solidFill>
              <a:schemeClr val="tx1"/>
            </a:solidFill>
            <a:ln w="9525" algn="ctr">
              <a:solidFill>
                <a:schemeClr val="tx1"/>
              </a:solidFill>
              <a:round/>
              <a:headEnd/>
              <a:tailE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p>
          </p:txBody>
        </p:sp>
        <p:pic>
          <p:nvPicPr>
            <p:cNvPr id="25" name="图片 13"/>
            <p:cNvPicPr>
              <a:picLocks noChangeAspect="1" noChangeArrowheads="1"/>
            </p:cNvPicPr>
            <p:nvPr/>
          </p:nvPicPr>
          <p:blipFill>
            <a:blip r:embed="rId7">
              <a:extLst>
                <a:ext uri="{28A0092B-C50C-407E-A947-70E740481C1C}">
                  <a14:useLocalDpi xmlns:a14="http://schemas.microsoft.com/office/drawing/2010/main" val="0"/>
                </a:ext>
              </a:extLst>
            </a:blip>
            <a:srcRect t="25876" r="7361" b="45053"/>
            <a:stretch>
              <a:fillRect/>
            </a:stretch>
          </p:blipFill>
          <p:spPr bwMode="auto">
            <a:xfrm rot="150779" flipH="1">
              <a:off x="4469543" y="668855"/>
              <a:ext cx="2500571" cy="523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6" name="图片 4"/>
          <p:cNvPicPr>
            <a:picLocks noChangeAspect="1" noChangeArrowheads="1"/>
          </p:cNvPicPr>
          <p:nvPr/>
        </p:nvPicPr>
        <p:blipFill>
          <a:blip r:embed="rId8">
            <a:extLst>
              <a:ext uri="{28A0092B-C50C-407E-A947-70E740481C1C}">
                <a14:useLocalDpi xmlns:a14="http://schemas.microsoft.com/office/drawing/2010/main" val="0"/>
              </a:ext>
            </a:extLst>
          </a:blip>
          <a:srcRect t="-2" b="4521"/>
          <a:stretch>
            <a:fillRect/>
          </a:stretch>
        </p:blipFill>
        <p:spPr bwMode="auto">
          <a:xfrm>
            <a:off x="8163954" y="3625739"/>
            <a:ext cx="1402337" cy="1664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图片 5"/>
          <p:cNvPicPr>
            <a:picLocks noChangeAspect="1" noChangeArrowheads="1"/>
          </p:cNvPicPr>
          <p:nvPr/>
        </p:nvPicPr>
        <p:blipFill>
          <a:blip r:embed="rId9">
            <a:extLst>
              <a:ext uri="{28A0092B-C50C-407E-A947-70E740481C1C}">
                <a14:useLocalDpi xmlns:a14="http://schemas.microsoft.com/office/drawing/2010/main" val="0"/>
              </a:ext>
            </a:extLst>
          </a:blip>
          <a:srcRect l="4756"/>
          <a:stretch>
            <a:fillRect/>
          </a:stretch>
        </p:blipFill>
        <p:spPr bwMode="auto">
          <a:xfrm>
            <a:off x="8158039" y="1842885"/>
            <a:ext cx="1408253" cy="175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8" name="组合 21"/>
          <p:cNvGrpSpPr>
            <a:grpSpLocks/>
          </p:cNvGrpSpPr>
          <p:nvPr/>
        </p:nvGrpSpPr>
        <p:grpSpPr bwMode="auto">
          <a:xfrm>
            <a:off x="4754519" y="2030528"/>
            <a:ext cx="3424281" cy="1466755"/>
            <a:chOff x="2966482" y="2184991"/>
            <a:chExt cx="2715038" cy="1264290"/>
          </a:xfrm>
        </p:grpSpPr>
        <p:sp>
          <p:nvSpPr>
            <p:cNvPr id="30" name="矩形: 圆角 5"/>
            <p:cNvSpPr>
              <a:spLocks noChangeArrowheads="1"/>
            </p:cNvSpPr>
            <p:nvPr/>
          </p:nvSpPr>
          <p:spPr bwMode="auto">
            <a:xfrm>
              <a:off x="2966482" y="2622994"/>
              <a:ext cx="350875" cy="407900"/>
            </a:xfrm>
            <a:prstGeom prst="roundRect">
              <a:avLst>
                <a:gd name="adj" fmla="val 16667"/>
              </a:avLst>
            </a:prstGeom>
            <a:noFill/>
            <a:ln w="28575" algn="ctr">
              <a:solidFill>
                <a:schemeClr val="bg1"/>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endParaRPr lang="zh-CN" altLang="en-US"/>
            </a:p>
          </p:txBody>
        </p:sp>
        <p:cxnSp>
          <p:nvCxnSpPr>
            <p:cNvPr id="35" name="直接连接符 7"/>
            <p:cNvCxnSpPr>
              <a:cxnSpLocks/>
            </p:cNvCxnSpPr>
            <p:nvPr/>
          </p:nvCxnSpPr>
          <p:spPr bwMode="auto">
            <a:xfrm flipV="1">
              <a:off x="3297675" y="2344869"/>
              <a:ext cx="1526103" cy="273700"/>
            </a:xfrm>
            <a:prstGeom prst="line">
              <a:avLst/>
            </a:prstGeom>
            <a:noFill/>
            <a:ln w="19050" algn="ctr">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连接符 26"/>
            <p:cNvCxnSpPr>
              <a:cxnSpLocks/>
            </p:cNvCxnSpPr>
            <p:nvPr/>
          </p:nvCxnSpPr>
          <p:spPr bwMode="auto">
            <a:xfrm>
              <a:off x="3297675" y="3012878"/>
              <a:ext cx="1526103" cy="288435"/>
            </a:xfrm>
            <a:prstGeom prst="line">
              <a:avLst/>
            </a:prstGeom>
            <a:noFill/>
            <a:ln w="19050" algn="ctr">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直接连接符 19"/>
            <p:cNvCxnSpPr>
              <a:cxnSpLocks noChangeShapeType="1"/>
            </p:cNvCxnSpPr>
            <p:nvPr/>
          </p:nvCxnSpPr>
          <p:spPr bwMode="auto">
            <a:xfrm flipV="1">
              <a:off x="4804096" y="2184991"/>
              <a:ext cx="857742" cy="159878"/>
            </a:xfrm>
            <a:prstGeom prst="line">
              <a:avLst/>
            </a:prstGeom>
            <a:noFill/>
            <a:ln w="19050"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直接连接符 35"/>
            <p:cNvCxnSpPr>
              <a:cxnSpLocks/>
            </p:cNvCxnSpPr>
            <p:nvPr/>
          </p:nvCxnSpPr>
          <p:spPr bwMode="auto">
            <a:xfrm>
              <a:off x="4823778" y="3302977"/>
              <a:ext cx="857742" cy="146304"/>
            </a:xfrm>
            <a:prstGeom prst="line">
              <a:avLst/>
            </a:prstGeom>
            <a:noFill/>
            <a:ln w="19050"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49" name="组合 21"/>
          <p:cNvGrpSpPr>
            <a:grpSpLocks/>
          </p:cNvGrpSpPr>
          <p:nvPr/>
        </p:nvGrpSpPr>
        <p:grpSpPr bwMode="auto">
          <a:xfrm>
            <a:off x="4779919" y="3719628"/>
            <a:ext cx="3424281" cy="1466755"/>
            <a:chOff x="2966482" y="2184991"/>
            <a:chExt cx="2715038" cy="1264290"/>
          </a:xfrm>
        </p:grpSpPr>
        <p:sp>
          <p:nvSpPr>
            <p:cNvPr id="50" name="矩形: 圆角 5"/>
            <p:cNvSpPr>
              <a:spLocks noChangeArrowheads="1"/>
            </p:cNvSpPr>
            <p:nvPr/>
          </p:nvSpPr>
          <p:spPr bwMode="auto">
            <a:xfrm>
              <a:off x="2966482" y="2622994"/>
              <a:ext cx="350875" cy="407900"/>
            </a:xfrm>
            <a:prstGeom prst="roundRect">
              <a:avLst>
                <a:gd name="adj" fmla="val 16667"/>
              </a:avLst>
            </a:prstGeom>
            <a:noFill/>
            <a:ln w="28575" algn="ctr">
              <a:solidFill>
                <a:schemeClr val="bg1"/>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endParaRPr lang="zh-CN" altLang="en-US"/>
            </a:p>
          </p:txBody>
        </p:sp>
        <p:cxnSp>
          <p:nvCxnSpPr>
            <p:cNvPr id="51" name="直接连接符 7"/>
            <p:cNvCxnSpPr>
              <a:cxnSpLocks/>
            </p:cNvCxnSpPr>
            <p:nvPr/>
          </p:nvCxnSpPr>
          <p:spPr bwMode="auto">
            <a:xfrm flipV="1">
              <a:off x="3297675" y="2344869"/>
              <a:ext cx="1526103" cy="273700"/>
            </a:xfrm>
            <a:prstGeom prst="line">
              <a:avLst/>
            </a:prstGeom>
            <a:noFill/>
            <a:ln w="19050" algn="ctr">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2" name="直接连接符 26"/>
            <p:cNvCxnSpPr>
              <a:cxnSpLocks/>
            </p:cNvCxnSpPr>
            <p:nvPr/>
          </p:nvCxnSpPr>
          <p:spPr bwMode="auto">
            <a:xfrm>
              <a:off x="3297675" y="3012878"/>
              <a:ext cx="1526103" cy="288435"/>
            </a:xfrm>
            <a:prstGeom prst="line">
              <a:avLst/>
            </a:prstGeom>
            <a:noFill/>
            <a:ln w="19050" algn="ctr">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3" name="直接连接符 19"/>
            <p:cNvCxnSpPr>
              <a:cxnSpLocks noChangeShapeType="1"/>
            </p:cNvCxnSpPr>
            <p:nvPr/>
          </p:nvCxnSpPr>
          <p:spPr bwMode="auto">
            <a:xfrm flipV="1">
              <a:off x="4804096" y="2184991"/>
              <a:ext cx="857742" cy="159878"/>
            </a:xfrm>
            <a:prstGeom prst="line">
              <a:avLst/>
            </a:prstGeom>
            <a:noFill/>
            <a:ln w="19050"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4" name="直接连接符 35"/>
            <p:cNvCxnSpPr>
              <a:cxnSpLocks/>
            </p:cNvCxnSpPr>
            <p:nvPr/>
          </p:nvCxnSpPr>
          <p:spPr bwMode="auto">
            <a:xfrm>
              <a:off x="4823778" y="3302977"/>
              <a:ext cx="857742" cy="146304"/>
            </a:xfrm>
            <a:prstGeom prst="line">
              <a:avLst/>
            </a:prstGeom>
            <a:noFill/>
            <a:ln w="19050"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 name="灯片编号占位符 3"/>
          <p:cNvSpPr>
            <a:spLocks noGrp="1"/>
          </p:cNvSpPr>
          <p:nvPr>
            <p:ph type="sldNum" sz="quarter" idx="12"/>
          </p:nvPr>
        </p:nvSpPr>
        <p:spPr>
          <a:xfrm>
            <a:off x="9450371" y="6492875"/>
            <a:ext cx="2743200" cy="365125"/>
          </a:xfrm>
        </p:spPr>
        <p:txBody>
          <a:bodyPr/>
          <a:lstStyle/>
          <a:p>
            <a:fld id="{B68E90E9-AED2-4792-9068-CF108C6FFA54}" type="slidenum">
              <a:rPr lang="zh-CN" altLang="en-US" smtClean="0">
                <a:solidFill>
                  <a:schemeClr val="bg1"/>
                </a:solidFill>
              </a:rPr>
              <a:t>22</a:t>
            </a:fld>
            <a:r>
              <a:rPr lang="en-US" altLang="zh-CN" dirty="0"/>
              <a:t>/25</a:t>
            </a:r>
            <a:endParaRPr lang="zh-CN" altLang="en-US" dirty="0"/>
          </a:p>
        </p:txBody>
      </p:sp>
    </p:spTree>
    <p:extLst>
      <p:ext uri="{BB962C8B-B14F-4D97-AF65-F5344CB8AC3E}">
        <p14:creationId xmlns:p14="http://schemas.microsoft.com/office/powerpoint/2010/main" val="20757184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fade">
                                      <p:cBhvr>
                                        <p:cTn id="10" dur="500"/>
                                        <p:tgtEl>
                                          <p:spTgt spid="49"/>
                                        </p:tgtEl>
                                      </p:cBhvr>
                                    </p:animEffect>
                                  </p:childTnLst>
                                </p:cTn>
                              </p:par>
                              <p:par>
                                <p:cTn id="11" presetID="10" presetClass="entr" presetSubtype="0" fill="hold"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par>
                                <p:cTn id="14" presetID="10" presetClass="entr" presetSubtype="0" fill="hold"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33" name="图片 3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a:off x="-2353316" y="-2646514"/>
            <a:ext cx="6317474" cy="875357"/>
          </a:xfrm>
          <a:prstGeom prst="rect">
            <a:avLst/>
          </a:prstGeom>
        </p:spPr>
      </p:pic>
      <p:pic>
        <p:nvPicPr>
          <p:cNvPr id="34" name="图片 33"/>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1047090" y="-2797403"/>
            <a:ext cx="942415" cy="3986813"/>
          </a:xfrm>
          <a:prstGeom prst="rect">
            <a:avLst/>
          </a:prstGeom>
        </p:spPr>
      </p:pic>
      <p:sp>
        <p:nvSpPr>
          <p:cNvPr id="31" name="矩形 30"/>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10"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n-ea"/>
                <a:sym typeface="微软雅黑 Light" pitchFamily="2" charset="-122"/>
              </a:rPr>
              <a:t>Test Result</a:t>
            </a:r>
          </a:p>
        </p:txBody>
      </p:sp>
      <p:sp>
        <p:nvSpPr>
          <p:cNvPr id="16" name="Freeform 13"/>
          <p:cNvSpPr>
            <a:spLocks noEditPoints="1"/>
          </p:cNvSpPr>
          <p:nvPr/>
        </p:nvSpPr>
        <p:spPr bwMode="auto">
          <a:xfrm>
            <a:off x="7595244" y="565769"/>
            <a:ext cx="415060" cy="446782"/>
          </a:xfrm>
          <a:custGeom>
            <a:avLst/>
            <a:gdLst>
              <a:gd name="T0" fmla="*/ 255 w 847"/>
              <a:gd name="T1" fmla="*/ 138 h 903"/>
              <a:gd name="T2" fmla="*/ 555 w 847"/>
              <a:gd name="T3" fmla="*/ 100 h 903"/>
              <a:gd name="T4" fmla="*/ 448 w 847"/>
              <a:gd name="T5" fmla="*/ 61 h 903"/>
              <a:gd name="T6" fmla="*/ 324 w 847"/>
              <a:gd name="T7" fmla="*/ 61 h 903"/>
              <a:gd name="T8" fmla="*/ 217 w 847"/>
              <a:gd name="T9" fmla="*/ 100 h 903"/>
              <a:gd name="T10" fmla="*/ 697 w 847"/>
              <a:gd name="T11" fmla="*/ 782 h 903"/>
              <a:gd name="T12" fmla="*/ 709 w 847"/>
              <a:gd name="T13" fmla="*/ 755 h 903"/>
              <a:gd name="T14" fmla="*/ 660 w 847"/>
              <a:gd name="T15" fmla="*/ 586 h 903"/>
              <a:gd name="T16" fmla="*/ 629 w 847"/>
              <a:gd name="T17" fmla="*/ 586 h 903"/>
              <a:gd name="T18" fmla="*/ 629 w 847"/>
              <a:gd name="T19" fmla="*/ 716 h 903"/>
              <a:gd name="T20" fmla="*/ 630 w 847"/>
              <a:gd name="T21" fmla="*/ 719 h 903"/>
              <a:gd name="T22" fmla="*/ 631 w 847"/>
              <a:gd name="T23" fmla="*/ 722 h 903"/>
              <a:gd name="T24" fmla="*/ 633 w 847"/>
              <a:gd name="T25" fmla="*/ 724 h 903"/>
              <a:gd name="T26" fmla="*/ 807 w 847"/>
              <a:gd name="T27" fmla="*/ 596 h 903"/>
              <a:gd name="T28" fmla="*/ 644 w 847"/>
              <a:gd name="T29" fmla="*/ 510 h 903"/>
              <a:gd name="T30" fmla="*/ 607 w 847"/>
              <a:gd name="T31" fmla="*/ 899 h 903"/>
              <a:gd name="T32" fmla="*/ 837 w 847"/>
              <a:gd name="T33" fmla="*/ 743 h 903"/>
              <a:gd name="T34" fmla="*/ 808 w 847"/>
              <a:gd name="T35" fmla="*/ 737 h 903"/>
              <a:gd name="T36" fmla="*/ 645 w 847"/>
              <a:gd name="T37" fmla="*/ 872 h 903"/>
              <a:gd name="T38" fmla="*/ 481 w 847"/>
              <a:gd name="T39" fmla="*/ 675 h 903"/>
              <a:gd name="T40" fmla="*/ 676 w 847"/>
              <a:gd name="T41" fmla="*/ 543 h 903"/>
              <a:gd name="T42" fmla="*/ 808 w 847"/>
              <a:gd name="T43" fmla="*/ 737 h 903"/>
              <a:gd name="T44" fmla="*/ 284 w 847"/>
              <a:gd name="T45" fmla="*/ 736 h 903"/>
              <a:gd name="T46" fmla="*/ 485 w 847"/>
              <a:gd name="T47" fmla="*/ 536 h 903"/>
              <a:gd name="T48" fmla="*/ 526 w 847"/>
              <a:gd name="T49" fmla="*/ 505 h 903"/>
              <a:gd name="T50" fmla="*/ 732 w 847"/>
              <a:gd name="T51" fmla="*/ 306 h 903"/>
              <a:gd name="T52" fmla="*/ 740 w 847"/>
              <a:gd name="T53" fmla="*/ 494 h 903"/>
              <a:gd name="T54" fmla="*/ 772 w 847"/>
              <a:gd name="T55" fmla="*/ 505 h 903"/>
              <a:gd name="T56" fmla="*/ 772 w 847"/>
              <a:gd name="T57" fmla="*/ 208 h 903"/>
              <a:gd name="T58" fmla="*/ 40 w 847"/>
              <a:gd name="T59" fmla="*/ 167 h 903"/>
              <a:gd name="T60" fmla="*/ 0 w 847"/>
              <a:gd name="T61" fmla="*/ 314 h 903"/>
              <a:gd name="T62" fmla="*/ 0 w 847"/>
              <a:gd name="T63" fmla="*/ 536 h 903"/>
              <a:gd name="T64" fmla="*/ 0 w 847"/>
              <a:gd name="T65" fmla="*/ 751 h 903"/>
              <a:gd name="T66" fmla="*/ 427 w 847"/>
              <a:gd name="T67" fmla="*/ 791 h 903"/>
              <a:gd name="T68" fmla="*/ 32 w 847"/>
              <a:gd name="T69" fmla="*/ 314 h 903"/>
              <a:gd name="T70" fmla="*/ 40 w 847"/>
              <a:gd name="T71" fmla="*/ 306 h 903"/>
              <a:gd name="T72" fmla="*/ 252 w 847"/>
              <a:gd name="T73" fmla="*/ 505 h 903"/>
              <a:gd name="T74" fmla="*/ 32 w 847"/>
              <a:gd name="T75" fmla="*/ 314 h 903"/>
              <a:gd name="T76" fmla="*/ 252 w 847"/>
              <a:gd name="T77" fmla="*/ 536 h 903"/>
              <a:gd name="T78" fmla="*/ 40 w 847"/>
              <a:gd name="T79" fmla="*/ 736 h 903"/>
              <a:gd name="T80" fmla="*/ 32 w 847"/>
              <a:gd name="T81" fmla="*/ 536 h 903"/>
              <a:gd name="T82" fmla="*/ 284 w 847"/>
              <a:gd name="T83" fmla="*/ 505 h 903"/>
              <a:gd name="T84" fmla="*/ 284 w 847"/>
              <a:gd name="T85" fmla="*/ 306 h 903"/>
              <a:gd name="T86" fmla="*/ 495 w 847"/>
              <a:gd name="T87" fmla="*/ 505 h 903"/>
              <a:gd name="T88" fmla="*/ 511 w 847"/>
              <a:gd name="T89" fmla="*/ 207 h 903"/>
              <a:gd name="T90" fmla="*/ 538 w 847"/>
              <a:gd name="T91" fmla="*/ 235 h 903"/>
              <a:gd name="T92" fmla="*/ 483 w 847"/>
              <a:gd name="T93" fmla="*/ 235 h 903"/>
              <a:gd name="T94" fmla="*/ 268 w 847"/>
              <a:gd name="T95" fmla="*/ 207 h 903"/>
              <a:gd name="T96" fmla="*/ 295 w 847"/>
              <a:gd name="T97" fmla="*/ 235 h 903"/>
              <a:gd name="T98" fmla="*/ 241 w 847"/>
              <a:gd name="T99" fmla="*/ 23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47" h="903">
                <a:moveTo>
                  <a:pt x="217" y="100"/>
                </a:moveTo>
                <a:cubicBezTo>
                  <a:pt x="217" y="121"/>
                  <a:pt x="234" y="138"/>
                  <a:pt x="255" y="138"/>
                </a:cubicBezTo>
                <a:lnTo>
                  <a:pt x="517" y="138"/>
                </a:lnTo>
                <a:cubicBezTo>
                  <a:pt x="538" y="138"/>
                  <a:pt x="555" y="121"/>
                  <a:pt x="555" y="100"/>
                </a:cubicBezTo>
                <a:cubicBezTo>
                  <a:pt x="555" y="79"/>
                  <a:pt x="538" y="61"/>
                  <a:pt x="517" y="61"/>
                </a:cubicBezTo>
                <a:lnTo>
                  <a:pt x="448" y="61"/>
                </a:lnTo>
                <a:cubicBezTo>
                  <a:pt x="448" y="27"/>
                  <a:pt x="420" y="0"/>
                  <a:pt x="386" y="0"/>
                </a:cubicBezTo>
                <a:cubicBezTo>
                  <a:pt x="352" y="0"/>
                  <a:pt x="324" y="27"/>
                  <a:pt x="324" y="61"/>
                </a:cubicBezTo>
                <a:lnTo>
                  <a:pt x="255" y="61"/>
                </a:lnTo>
                <a:cubicBezTo>
                  <a:pt x="234" y="61"/>
                  <a:pt x="217" y="79"/>
                  <a:pt x="217" y="100"/>
                </a:cubicBezTo>
                <a:close/>
                <a:moveTo>
                  <a:pt x="686" y="777"/>
                </a:moveTo>
                <a:cubicBezTo>
                  <a:pt x="689" y="780"/>
                  <a:pt x="693" y="782"/>
                  <a:pt x="697" y="782"/>
                </a:cubicBezTo>
                <a:cubicBezTo>
                  <a:pt x="702" y="782"/>
                  <a:pt x="706" y="780"/>
                  <a:pt x="709" y="777"/>
                </a:cubicBezTo>
                <a:cubicBezTo>
                  <a:pt x="715" y="771"/>
                  <a:pt x="715" y="761"/>
                  <a:pt x="709" y="755"/>
                </a:cubicBezTo>
                <a:lnTo>
                  <a:pt x="660" y="706"/>
                </a:lnTo>
                <a:lnTo>
                  <a:pt x="660" y="586"/>
                </a:lnTo>
                <a:cubicBezTo>
                  <a:pt x="660" y="577"/>
                  <a:pt x="653" y="570"/>
                  <a:pt x="644" y="570"/>
                </a:cubicBezTo>
                <a:cubicBezTo>
                  <a:pt x="636" y="570"/>
                  <a:pt x="629" y="577"/>
                  <a:pt x="629" y="586"/>
                </a:cubicBezTo>
                <a:lnTo>
                  <a:pt x="629" y="713"/>
                </a:lnTo>
                <a:cubicBezTo>
                  <a:pt x="629" y="714"/>
                  <a:pt x="629" y="715"/>
                  <a:pt x="629" y="716"/>
                </a:cubicBezTo>
                <a:cubicBezTo>
                  <a:pt x="629" y="716"/>
                  <a:pt x="629" y="717"/>
                  <a:pt x="629" y="717"/>
                </a:cubicBezTo>
                <a:cubicBezTo>
                  <a:pt x="629" y="718"/>
                  <a:pt x="630" y="718"/>
                  <a:pt x="630" y="719"/>
                </a:cubicBezTo>
                <a:cubicBezTo>
                  <a:pt x="630" y="719"/>
                  <a:pt x="630" y="720"/>
                  <a:pt x="631" y="720"/>
                </a:cubicBezTo>
                <a:cubicBezTo>
                  <a:pt x="631" y="721"/>
                  <a:pt x="631" y="721"/>
                  <a:pt x="631" y="722"/>
                </a:cubicBezTo>
                <a:cubicBezTo>
                  <a:pt x="632" y="722"/>
                  <a:pt x="632" y="723"/>
                  <a:pt x="633" y="724"/>
                </a:cubicBezTo>
                <a:cubicBezTo>
                  <a:pt x="633" y="724"/>
                  <a:pt x="633" y="724"/>
                  <a:pt x="633" y="724"/>
                </a:cubicBezTo>
                <a:lnTo>
                  <a:pt x="686" y="777"/>
                </a:lnTo>
                <a:close/>
                <a:moveTo>
                  <a:pt x="807" y="596"/>
                </a:moveTo>
                <a:cubicBezTo>
                  <a:pt x="777" y="552"/>
                  <a:pt x="733" y="523"/>
                  <a:pt x="681" y="513"/>
                </a:cubicBezTo>
                <a:cubicBezTo>
                  <a:pt x="669" y="511"/>
                  <a:pt x="657" y="510"/>
                  <a:pt x="644" y="510"/>
                </a:cubicBezTo>
                <a:cubicBezTo>
                  <a:pt x="550" y="510"/>
                  <a:pt x="469" y="577"/>
                  <a:pt x="451" y="669"/>
                </a:cubicBezTo>
                <a:cubicBezTo>
                  <a:pt x="431" y="776"/>
                  <a:pt x="501" y="879"/>
                  <a:pt x="607" y="899"/>
                </a:cubicBezTo>
                <a:cubicBezTo>
                  <a:pt x="620" y="902"/>
                  <a:pt x="632" y="903"/>
                  <a:pt x="645" y="903"/>
                </a:cubicBezTo>
                <a:cubicBezTo>
                  <a:pt x="739" y="903"/>
                  <a:pt x="820" y="836"/>
                  <a:pt x="837" y="743"/>
                </a:cubicBezTo>
                <a:cubicBezTo>
                  <a:pt x="847" y="692"/>
                  <a:pt x="836" y="639"/>
                  <a:pt x="807" y="596"/>
                </a:cubicBezTo>
                <a:close/>
                <a:moveTo>
                  <a:pt x="808" y="737"/>
                </a:moveTo>
                <a:lnTo>
                  <a:pt x="808" y="737"/>
                </a:lnTo>
                <a:cubicBezTo>
                  <a:pt x="793" y="816"/>
                  <a:pt x="724" y="872"/>
                  <a:pt x="645" y="872"/>
                </a:cubicBezTo>
                <a:cubicBezTo>
                  <a:pt x="634" y="872"/>
                  <a:pt x="624" y="871"/>
                  <a:pt x="613" y="869"/>
                </a:cubicBezTo>
                <a:cubicBezTo>
                  <a:pt x="523" y="852"/>
                  <a:pt x="464" y="765"/>
                  <a:pt x="481" y="675"/>
                </a:cubicBezTo>
                <a:cubicBezTo>
                  <a:pt x="496" y="597"/>
                  <a:pt x="565" y="540"/>
                  <a:pt x="644" y="540"/>
                </a:cubicBezTo>
                <a:cubicBezTo>
                  <a:pt x="655" y="540"/>
                  <a:pt x="665" y="541"/>
                  <a:pt x="676" y="543"/>
                </a:cubicBezTo>
                <a:cubicBezTo>
                  <a:pt x="719" y="551"/>
                  <a:pt x="757" y="576"/>
                  <a:pt x="782" y="613"/>
                </a:cubicBezTo>
                <a:cubicBezTo>
                  <a:pt x="807" y="650"/>
                  <a:pt x="816" y="694"/>
                  <a:pt x="808" y="737"/>
                </a:cubicBezTo>
                <a:close/>
                <a:moveTo>
                  <a:pt x="413" y="736"/>
                </a:moveTo>
                <a:lnTo>
                  <a:pt x="284" y="736"/>
                </a:lnTo>
                <a:lnTo>
                  <a:pt x="284" y="536"/>
                </a:lnTo>
                <a:lnTo>
                  <a:pt x="485" y="536"/>
                </a:lnTo>
                <a:cubicBezTo>
                  <a:pt x="497" y="524"/>
                  <a:pt x="512" y="514"/>
                  <a:pt x="527" y="505"/>
                </a:cubicBezTo>
                <a:lnTo>
                  <a:pt x="526" y="505"/>
                </a:lnTo>
                <a:lnTo>
                  <a:pt x="526" y="306"/>
                </a:lnTo>
                <a:lnTo>
                  <a:pt x="732" y="306"/>
                </a:lnTo>
                <a:cubicBezTo>
                  <a:pt x="736" y="306"/>
                  <a:pt x="740" y="309"/>
                  <a:pt x="740" y="314"/>
                </a:cubicBezTo>
                <a:lnTo>
                  <a:pt x="740" y="494"/>
                </a:lnTo>
                <a:cubicBezTo>
                  <a:pt x="751" y="499"/>
                  <a:pt x="762" y="505"/>
                  <a:pt x="772" y="511"/>
                </a:cubicBezTo>
                <a:lnTo>
                  <a:pt x="772" y="505"/>
                </a:lnTo>
                <a:lnTo>
                  <a:pt x="772" y="314"/>
                </a:lnTo>
                <a:lnTo>
                  <a:pt x="772" y="208"/>
                </a:lnTo>
                <a:cubicBezTo>
                  <a:pt x="772" y="185"/>
                  <a:pt x="754" y="167"/>
                  <a:pt x="732" y="167"/>
                </a:cubicBezTo>
                <a:lnTo>
                  <a:pt x="40" y="167"/>
                </a:lnTo>
                <a:cubicBezTo>
                  <a:pt x="18" y="167"/>
                  <a:pt x="0" y="185"/>
                  <a:pt x="0" y="208"/>
                </a:cubicBezTo>
                <a:lnTo>
                  <a:pt x="0" y="314"/>
                </a:lnTo>
                <a:lnTo>
                  <a:pt x="0" y="505"/>
                </a:lnTo>
                <a:lnTo>
                  <a:pt x="0" y="536"/>
                </a:lnTo>
                <a:lnTo>
                  <a:pt x="0" y="727"/>
                </a:lnTo>
                <a:lnTo>
                  <a:pt x="0" y="751"/>
                </a:lnTo>
                <a:cubicBezTo>
                  <a:pt x="0" y="773"/>
                  <a:pt x="18" y="791"/>
                  <a:pt x="40" y="791"/>
                </a:cubicBezTo>
                <a:lnTo>
                  <a:pt x="427" y="791"/>
                </a:lnTo>
                <a:cubicBezTo>
                  <a:pt x="420" y="773"/>
                  <a:pt x="415" y="755"/>
                  <a:pt x="413" y="736"/>
                </a:cubicBezTo>
                <a:close/>
                <a:moveTo>
                  <a:pt x="32" y="314"/>
                </a:moveTo>
                <a:lnTo>
                  <a:pt x="32" y="314"/>
                </a:lnTo>
                <a:cubicBezTo>
                  <a:pt x="32" y="309"/>
                  <a:pt x="36" y="306"/>
                  <a:pt x="40" y="306"/>
                </a:cubicBezTo>
                <a:lnTo>
                  <a:pt x="252" y="306"/>
                </a:lnTo>
                <a:lnTo>
                  <a:pt x="252" y="505"/>
                </a:lnTo>
                <a:lnTo>
                  <a:pt x="32" y="505"/>
                </a:lnTo>
                <a:lnTo>
                  <a:pt x="32" y="314"/>
                </a:lnTo>
                <a:close/>
                <a:moveTo>
                  <a:pt x="252" y="536"/>
                </a:moveTo>
                <a:lnTo>
                  <a:pt x="252" y="536"/>
                </a:lnTo>
                <a:lnTo>
                  <a:pt x="252" y="736"/>
                </a:lnTo>
                <a:lnTo>
                  <a:pt x="40" y="736"/>
                </a:lnTo>
                <a:cubicBezTo>
                  <a:pt x="36" y="736"/>
                  <a:pt x="32" y="732"/>
                  <a:pt x="32" y="727"/>
                </a:cubicBezTo>
                <a:lnTo>
                  <a:pt x="32" y="536"/>
                </a:lnTo>
                <a:lnTo>
                  <a:pt x="252" y="536"/>
                </a:lnTo>
                <a:close/>
                <a:moveTo>
                  <a:pt x="284" y="505"/>
                </a:moveTo>
                <a:lnTo>
                  <a:pt x="284" y="505"/>
                </a:lnTo>
                <a:lnTo>
                  <a:pt x="284" y="306"/>
                </a:lnTo>
                <a:lnTo>
                  <a:pt x="495" y="306"/>
                </a:lnTo>
                <a:lnTo>
                  <a:pt x="495" y="505"/>
                </a:lnTo>
                <a:lnTo>
                  <a:pt x="284" y="505"/>
                </a:lnTo>
                <a:close/>
                <a:moveTo>
                  <a:pt x="511" y="207"/>
                </a:moveTo>
                <a:lnTo>
                  <a:pt x="511" y="207"/>
                </a:lnTo>
                <a:cubicBezTo>
                  <a:pt x="526" y="207"/>
                  <a:pt x="538" y="219"/>
                  <a:pt x="538" y="235"/>
                </a:cubicBezTo>
                <a:cubicBezTo>
                  <a:pt x="538" y="250"/>
                  <a:pt x="526" y="262"/>
                  <a:pt x="511" y="262"/>
                </a:cubicBezTo>
                <a:cubicBezTo>
                  <a:pt x="496" y="262"/>
                  <a:pt x="483" y="250"/>
                  <a:pt x="483" y="235"/>
                </a:cubicBezTo>
                <a:cubicBezTo>
                  <a:pt x="483" y="219"/>
                  <a:pt x="496" y="207"/>
                  <a:pt x="511" y="207"/>
                </a:cubicBezTo>
                <a:close/>
                <a:moveTo>
                  <a:pt x="268" y="207"/>
                </a:moveTo>
                <a:lnTo>
                  <a:pt x="268" y="207"/>
                </a:lnTo>
                <a:cubicBezTo>
                  <a:pt x="283" y="207"/>
                  <a:pt x="295" y="219"/>
                  <a:pt x="295" y="235"/>
                </a:cubicBezTo>
                <a:cubicBezTo>
                  <a:pt x="295" y="250"/>
                  <a:pt x="283" y="262"/>
                  <a:pt x="268" y="262"/>
                </a:cubicBezTo>
                <a:cubicBezTo>
                  <a:pt x="253" y="262"/>
                  <a:pt x="241" y="250"/>
                  <a:pt x="241" y="235"/>
                </a:cubicBezTo>
                <a:cubicBezTo>
                  <a:pt x="241" y="219"/>
                  <a:pt x="253" y="207"/>
                  <a:pt x="268" y="207"/>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a:solidFill>
                <a:schemeClr val="bg1"/>
              </a:solidFill>
            </a:endParaRPr>
          </a:p>
        </p:txBody>
      </p:sp>
      <p:graphicFrame>
        <p:nvGraphicFramePr>
          <p:cNvPr id="29" name="表格 28">
            <a:extLst/>
          </p:cNvPr>
          <p:cNvGraphicFramePr>
            <a:graphicFrameLocks noGrp="1"/>
          </p:cNvGraphicFramePr>
          <p:nvPr>
            <p:extLst>
              <p:ext uri="{D42A27DB-BD31-4B8C-83A1-F6EECF244321}">
                <p14:modId xmlns:p14="http://schemas.microsoft.com/office/powerpoint/2010/main" val="848383167"/>
              </p:ext>
            </p:extLst>
          </p:nvPr>
        </p:nvGraphicFramePr>
        <p:xfrm>
          <a:off x="1928813" y="1512888"/>
          <a:ext cx="8196262" cy="2595565"/>
        </p:xfrm>
        <a:graphic>
          <a:graphicData uri="http://schemas.openxmlformats.org/drawingml/2006/table">
            <a:tbl>
              <a:tblPr firstRow="1" bandRow="1">
                <a:tableStyleId>{073A0DAA-6AF3-43AB-8588-CEC1D06C72B9}</a:tableStyleId>
              </a:tblPr>
              <a:tblGrid>
                <a:gridCol w="3809599">
                  <a:extLst>
                    <a:ext uri="{9D8B030D-6E8A-4147-A177-3AD203B41FA5}">
                      <a16:colId xmlns:a16="http://schemas.microsoft.com/office/drawing/2014/main" val="179432784"/>
                    </a:ext>
                  </a:extLst>
                </a:gridCol>
                <a:gridCol w="1904338">
                  <a:extLst>
                    <a:ext uri="{9D8B030D-6E8A-4147-A177-3AD203B41FA5}">
                      <a16:colId xmlns:a16="http://schemas.microsoft.com/office/drawing/2014/main" val="1212520853"/>
                    </a:ext>
                  </a:extLst>
                </a:gridCol>
                <a:gridCol w="2482325">
                  <a:extLst>
                    <a:ext uri="{9D8B030D-6E8A-4147-A177-3AD203B41FA5}">
                      <a16:colId xmlns:a16="http://schemas.microsoft.com/office/drawing/2014/main" val="3923830371"/>
                    </a:ext>
                  </a:extLst>
                </a:gridCol>
              </a:tblGrid>
              <a:tr h="370795">
                <a:tc>
                  <a:txBody>
                    <a:bodyPr/>
                    <a:lstStyle/>
                    <a:p>
                      <a:r>
                        <a:rPr lang="en-US" altLang="zh-CN" sz="1800" dirty="0"/>
                        <a:t>Item</a:t>
                      </a:r>
                      <a:endParaRPr lang="zh-CN" altLang="en-US" sz="1800" dirty="0"/>
                    </a:p>
                  </a:txBody>
                  <a:tcPr marL="91446" marR="91446" marT="45714" marB="45714"/>
                </a:tc>
                <a:tc>
                  <a:txBody>
                    <a:bodyPr/>
                    <a:lstStyle/>
                    <a:p>
                      <a:r>
                        <a:rPr lang="en-US" altLang="zh-CN" sz="1800" dirty="0"/>
                        <a:t>Requirement</a:t>
                      </a:r>
                      <a:endParaRPr lang="zh-CN" altLang="en-US" sz="1800" dirty="0"/>
                    </a:p>
                  </a:txBody>
                  <a:tcPr marL="91446" marR="91446" marT="45714" marB="45714"/>
                </a:tc>
                <a:tc>
                  <a:txBody>
                    <a:bodyPr/>
                    <a:lstStyle/>
                    <a:p>
                      <a:r>
                        <a:rPr lang="en-US" altLang="zh-CN" sz="1800" dirty="0"/>
                        <a:t>Actual data</a:t>
                      </a:r>
                      <a:endParaRPr lang="zh-CN" altLang="en-US" sz="1800" dirty="0"/>
                    </a:p>
                  </a:txBody>
                  <a:tcPr marL="91446" marR="91446" marT="45714" marB="45714"/>
                </a:tc>
                <a:extLst>
                  <a:ext uri="{0D108BD9-81ED-4DB2-BD59-A6C34878D82A}">
                    <a16:rowId xmlns:a16="http://schemas.microsoft.com/office/drawing/2014/main" val="1515945952"/>
                  </a:ext>
                </a:extLst>
              </a:tr>
              <a:tr h="370795">
                <a:tc>
                  <a:txBody>
                    <a:bodyPr/>
                    <a:lstStyle/>
                    <a:p>
                      <a:r>
                        <a:rPr lang="en-US" altLang="zh-CN" sz="1800" dirty="0"/>
                        <a:t>Size of output picture</a:t>
                      </a:r>
                      <a:endParaRPr lang="zh-CN" altLang="en-US" sz="1800" dirty="0"/>
                    </a:p>
                  </a:txBody>
                  <a:tcPr marL="91446" marR="91446" marT="45714" marB="45714"/>
                </a:tc>
                <a:tc>
                  <a:txBody>
                    <a:bodyPr/>
                    <a:lstStyle/>
                    <a:p>
                      <a:r>
                        <a:rPr lang="en-US" altLang="zh-CN" sz="1800" dirty="0"/>
                        <a:t>2MB</a:t>
                      </a:r>
                      <a:endParaRPr lang="zh-CN" altLang="en-US" sz="1800" dirty="0"/>
                    </a:p>
                  </a:txBody>
                  <a:tcPr marL="91446" marR="91446" marT="45714" marB="45714"/>
                </a:tc>
                <a:tc>
                  <a:txBody>
                    <a:bodyPr/>
                    <a:lstStyle/>
                    <a:p>
                      <a:r>
                        <a:rPr lang="en-US" altLang="zh-CN" sz="1800" dirty="0"/>
                        <a:t>721KB</a:t>
                      </a:r>
                      <a:endParaRPr lang="zh-CN" altLang="en-US" sz="1800" dirty="0"/>
                    </a:p>
                  </a:txBody>
                  <a:tcPr marL="91446" marR="91446" marT="45714" marB="45714"/>
                </a:tc>
                <a:extLst>
                  <a:ext uri="{0D108BD9-81ED-4DB2-BD59-A6C34878D82A}">
                    <a16:rowId xmlns:a16="http://schemas.microsoft.com/office/drawing/2014/main" val="2832366091"/>
                  </a:ext>
                </a:extLst>
              </a:tr>
              <a:tr h="370795">
                <a:tc>
                  <a:txBody>
                    <a:bodyPr/>
                    <a:lstStyle/>
                    <a:p>
                      <a:r>
                        <a:rPr lang="en-US" altLang="zh-CN" sz="1800" dirty="0"/>
                        <a:t>Running time (200 million rays)</a:t>
                      </a:r>
                      <a:endParaRPr lang="zh-CN" altLang="en-US" sz="1800" dirty="0"/>
                    </a:p>
                  </a:txBody>
                  <a:tcPr marL="91446" marR="91446" marT="45714" marB="45714"/>
                </a:tc>
                <a:tc>
                  <a:txBody>
                    <a:bodyPr/>
                    <a:lstStyle/>
                    <a:p>
                      <a:r>
                        <a:rPr lang="en-US" altLang="zh-CN" sz="1800" dirty="0"/>
                        <a:t>500s</a:t>
                      </a:r>
                      <a:endParaRPr lang="zh-CN" altLang="en-US" sz="1800" dirty="0"/>
                    </a:p>
                  </a:txBody>
                  <a:tcPr marL="91446" marR="91446" marT="45714" marB="45714"/>
                </a:tc>
                <a:tc>
                  <a:txBody>
                    <a:bodyPr/>
                    <a:lstStyle/>
                    <a:p>
                      <a:r>
                        <a:rPr lang="en-US" altLang="zh-CN" sz="1800" dirty="0"/>
                        <a:t>165s</a:t>
                      </a:r>
                      <a:endParaRPr lang="zh-CN" altLang="en-US" sz="1800" dirty="0"/>
                    </a:p>
                  </a:txBody>
                  <a:tcPr marL="91446" marR="91446" marT="45714" marB="45714"/>
                </a:tc>
                <a:extLst>
                  <a:ext uri="{0D108BD9-81ED-4DB2-BD59-A6C34878D82A}">
                    <a16:rowId xmlns:a16="http://schemas.microsoft.com/office/drawing/2014/main" val="1751517158"/>
                  </a:ext>
                </a:extLst>
              </a:tr>
              <a:tr h="370795">
                <a:tc>
                  <a:txBody>
                    <a:bodyPr/>
                    <a:lstStyle/>
                    <a:p>
                      <a:r>
                        <a:rPr lang="en-US" altLang="zh-CN" sz="1800" dirty="0"/>
                        <a:t>Resolution (adjustable)</a:t>
                      </a:r>
                      <a:endParaRPr lang="zh-CN" altLang="en-US" sz="1800" dirty="0"/>
                    </a:p>
                  </a:txBody>
                  <a:tcPr marL="91446" marR="91446" marT="45714" marB="45714"/>
                </a:tc>
                <a:tc>
                  <a:txBody>
                    <a:bodyPr/>
                    <a:lstStyle/>
                    <a:p>
                      <a:r>
                        <a:rPr lang="en-US" altLang="zh-CN" sz="1800" dirty="0"/>
                        <a:t>800*600</a:t>
                      </a:r>
                      <a:endParaRPr lang="zh-CN" altLang="en-US" sz="1800" dirty="0"/>
                    </a:p>
                  </a:txBody>
                  <a:tcPr marL="91446" marR="91446" marT="45714" marB="45714"/>
                </a:tc>
                <a:tc>
                  <a:txBody>
                    <a:bodyPr/>
                    <a:lstStyle/>
                    <a:p>
                      <a:r>
                        <a:rPr lang="en-US" altLang="zh-CN" sz="1800" dirty="0"/>
                        <a:t>1050*700</a:t>
                      </a:r>
                      <a:endParaRPr lang="zh-CN" altLang="en-US" sz="1800" dirty="0"/>
                    </a:p>
                  </a:txBody>
                  <a:tcPr marL="91446" marR="91446" marT="45714" marB="45714"/>
                </a:tc>
                <a:extLst>
                  <a:ext uri="{0D108BD9-81ED-4DB2-BD59-A6C34878D82A}">
                    <a16:rowId xmlns:a16="http://schemas.microsoft.com/office/drawing/2014/main" val="2330000255"/>
                  </a:ext>
                </a:extLst>
              </a:tr>
              <a:tr h="370795">
                <a:tc>
                  <a:txBody>
                    <a:bodyPr/>
                    <a:lstStyle/>
                    <a:p>
                      <a:r>
                        <a:rPr lang="en-US" altLang="zh-CN" sz="1800" dirty="0"/>
                        <a:t>Error (LED</a:t>
                      </a:r>
                      <a:r>
                        <a:rPr lang="zh-CN" altLang="en-US" sz="1800" dirty="0"/>
                        <a:t> </a:t>
                      </a:r>
                      <a:r>
                        <a:rPr lang="en-US" altLang="zh-CN" sz="1800" dirty="0"/>
                        <a:t>distance ratio)</a:t>
                      </a:r>
                      <a:endParaRPr lang="zh-CN" altLang="en-US" sz="1800" dirty="0"/>
                    </a:p>
                  </a:txBody>
                  <a:tcPr marL="91446" marR="91446" marT="45714" marB="45714"/>
                </a:tc>
                <a:tc>
                  <a:txBody>
                    <a:bodyPr/>
                    <a:lstStyle/>
                    <a:p>
                      <a:r>
                        <a:rPr lang="en-US" altLang="zh-CN" sz="1800" dirty="0"/>
                        <a:t>20%</a:t>
                      </a:r>
                      <a:endParaRPr lang="zh-CN" altLang="en-US" sz="1800" dirty="0"/>
                    </a:p>
                  </a:txBody>
                  <a:tcPr marL="91446" marR="91446" marT="45714" marB="45714"/>
                </a:tc>
                <a:tc>
                  <a:txBody>
                    <a:bodyPr/>
                    <a:lstStyle/>
                    <a:p>
                      <a:r>
                        <a:rPr lang="en-US" altLang="zh-CN" sz="1800" dirty="0"/>
                        <a:t>5%</a:t>
                      </a:r>
                      <a:endParaRPr lang="zh-CN" altLang="en-US" sz="1800" dirty="0"/>
                    </a:p>
                  </a:txBody>
                  <a:tcPr marL="91446" marR="91446" marT="45714" marB="45714"/>
                </a:tc>
                <a:extLst>
                  <a:ext uri="{0D108BD9-81ED-4DB2-BD59-A6C34878D82A}">
                    <a16:rowId xmlns:a16="http://schemas.microsoft.com/office/drawing/2014/main" val="2041268758"/>
                  </a:ext>
                </a:extLst>
              </a:tr>
              <a:tr h="370795">
                <a:tc>
                  <a:txBody>
                    <a:bodyPr/>
                    <a:lstStyle/>
                    <a:p>
                      <a:r>
                        <a:rPr lang="en-US" altLang="zh-CN" sz="1800" dirty="0"/>
                        <a:t>Error (number of LED)</a:t>
                      </a:r>
                      <a:endParaRPr lang="zh-CN" altLang="en-US" sz="1800" dirty="0"/>
                    </a:p>
                  </a:txBody>
                  <a:tcPr marL="91446" marR="91446" marT="45714" marB="45714"/>
                </a:tc>
                <a:tc>
                  <a:txBody>
                    <a:bodyPr/>
                    <a:lstStyle/>
                    <a:p>
                      <a:r>
                        <a:rPr lang="en-US" altLang="zh-CN" sz="1800" dirty="0"/>
                        <a:t>20%</a:t>
                      </a:r>
                      <a:endParaRPr lang="zh-CN" altLang="en-US" sz="1800" dirty="0"/>
                    </a:p>
                  </a:txBody>
                  <a:tcPr marL="91446" marR="91446" marT="45714" marB="45714"/>
                </a:tc>
                <a:tc>
                  <a:txBody>
                    <a:bodyPr/>
                    <a:lstStyle/>
                    <a:p>
                      <a:r>
                        <a:rPr lang="en-US" altLang="zh-CN" sz="1800" dirty="0"/>
                        <a:t>3.6%</a:t>
                      </a:r>
                      <a:endParaRPr lang="zh-CN" altLang="en-US" sz="1800" dirty="0"/>
                    </a:p>
                  </a:txBody>
                  <a:tcPr marL="91446" marR="91446" marT="45714" marB="45714"/>
                </a:tc>
                <a:extLst>
                  <a:ext uri="{0D108BD9-81ED-4DB2-BD59-A6C34878D82A}">
                    <a16:rowId xmlns:a16="http://schemas.microsoft.com/office/drawing/2014/main" val="1334164498"/>
                  </a:ext>
                </a:extLst>
              </a:tr>
              <a:tr h="370795">
                <a:tc>
                  <a:txBody>
                    <a:bodyPr/>
                    <a:lstStyle/>
                    <a:p>
                      <a:r>
                        <a:rPr lang="en-US" altLang="zh-CN" sz="1800" dirty="0"/>
                        <a:t>Error (total)</a:t>
                      </a:r>
                      <a:endParaRPr lang="zh-CN" altLang="en-US" sz="1800" dirty="0"/>
                    </a:p>
                  </a:txBody>
                  <a:tcPr marL="91446" marR="91446" marT="45714" marB="45714"/>
                </a:tc>
                <a:tc>
                  <a:txBody>
                    <a:bodyPr/>
                    <a:lstStyle/>
                    <a:p>
                      <a:r>
                        <a:rPr lang="en-US" altLang="zh-CN" sz="1800" dirty="0"/>
                        <a:t>40%</a:t>
                      </a:r>
                      <a:endParaRPr lang="zh-CN" altLang="en-US" sz="1800" dirty="0"/>
                    </a:p>
                  </a:txBody>
                  <a:tcPr marL="91446" marR="91446" marT="45714" marB="45714"/>
                </a:tc>
                <a:tc>
                  <a:txBody>
                    <a:bodyPr/>
                    <a:lstStyle/>
                    <a:p>
                      <a:r>
                        <a:rPr lang="en-US" altLang="zh-CN" sz="1800" dirty="0"/>
                        <a:t>27.6%</a:t>
                      </a:r>
                      <a:endParaRPr lang="zh-CN" altLang="en-US" sz="1800" dirty="0"/>
                    </a:p>
                  </a:txBody>
                  <a:tcPr marL="91446" marR="91446" marT="45714" marB="45714"/>
                </a:tc>
                <a:extLst>
                  <a:ext uri="{0D108BD9-81ED-4DB2-BD59-A6C34878D82A}">
                    <a16:rowId xmlns:a16="http://schemas.microsoft.com/office/drawing/2014/main" val="2056965245"/>
                  </a:ext>
                </a:extLst>
              </a:tr>
            </a:tbl>
          </a:graphicData>
        </a:graphic>
      </p:graphicFrame>
      <p:grpSp>
        <p:nvGrpSpPr>
          <p:cNvPr id="32" name="组合 45"/>
          <p:cNvGrpSpPr>
            <a:grpSpLocks/>
          </p:cNvGrpSpPr>
          <p:nvPr/>
        </p:nvGrpSpPr>
        <p:grpSpPr bwMode="auto">
          <a:xfrm>
            <a:off x="2116138" y="4587875"/>
            <a:ext cx="1909762" cy="1965325"/>
            <a:chOff x="3984878" y="3967252"/>
            <a:chExt cx="2399591" cy="2472285"/>
          </a:xfrm>
        </p:grpSpPr>
        <p:sp>
          <p:nvSpPr>
            <p:cNvPr id="37" name="椭圆 6"/>
            <p:cNvSpPr>
              <a:spLocks noChangeArrowheads="1"/>
            </p:cNvSpPr>
            <p:nvPr/>
          </p:nvSpPr>
          <p:spPr bwMode="auto">
            <a:xfrm>
              <a:off x="4453618" y="4560424"/>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40" name="椭圆 18"/>
            <p:cNvSpPr>
              <a:spLocks noChangeArrowheads="1"/>
            </p:cNvSpPr>
            <p:nvPr/>
          </p:nvSpPr>
          <p:spPr bwMode="auto">
            <a:xfrm>
              <a:off x="4453618" y="5299274"/>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41" name="椭圆 19"/>
            <p:cNvSpPr>
              <a:spLocks noChangeArrowheads="1"/>
            </p:cNvSpPr>
            <p:nvPr/>
          </p:nvSpPr>
          <p:spPr bwMode="auto">
            <a:xfrm>
              <a:off x="4448175" y="6038126"/>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42" name="椭圆 20"/>
            <p:cNvSpPr>
              <a:spLocks noChangeArrowheads="1"/>
            </p:cNvSpPr>
            <p:nvPr/>
          </p:nvSpPr>
          <p:spPr bwMode="auto">
            <a:xfrm>
              <a:off x="5215618" y="4560424"/>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43" name="椭圆 21"/>
            <p:cNvSpPr>
              <a:spLocks noChangeArrowheads="1"/>
            </p:cNvSpPr>
            <p:nvPr/>
          </p:nvSpPr>
          <p:spPr bwMode="auto">
            <a:xfrm>
              <a:off x="5215617" y="5299274"/>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44" name="椭圆 22"/>
            <p:cNvSpPr>
              <a:spLocks noChangeArrowheads="1"/>
            </p:cNvSpPr>
            <p:nvPr/>
          </p:nvSpPr>
          <p:spPr bwMode="auto">
            <a:xfrm>
              <a:off x="5215616" y="6038124"/>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45" name="椭圆 23"/>
            <p:cNvSpPr>
              <a:spLocks noChangeArrowheads="1"/>
            </p:cNvSpPr>
            <p:nvPr/>
          </p:nvSpPr>
          <p:spPr bwMode="auto">
            <a:xfrm>
              <a:off x="5983058" y="4560422"/>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46" name="椭圆 24"/>
            <p:cNvSpPr>
              <a:spLocks noChangeArrowheads="1"/>
            </p:cNvSpPr>
            <p:nvPr/>
          </p:nvSpPr>
          <p:spPr bwMode="auto">
            <a:xfrm>
              <a:off x="5983058" y="5299272"/>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47" name="椭圆 25"/>
            <p:cNvSpPr>
              <a:spLocks noChangeArrowheads="1"/>
            </p:cNvSpPr>
            <p:nvPr/>
          </p:nvSpPr>
          <p:spPr bwMode="auto">
            <a:xfrm>
              <a:off x="5977615" y="6038124"/>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48" name="椭圆 26"/>
            <p:cNvSpPr>
              <a:spLocks noChangeArrowheads="1"/>
            </p:cNvSpPr>
            <p:nvPr/>
          </p:nvSpPr>
          <p:spPr bwMode="auto">
            <a:xfrm>
              <a:off x="4621666" y="4733915"/>
              <a:ext cx="54428" cy="54428"/>
            </a:xfrm>
            <a:prstGeom prst="ellipse">
              <a:avLst/>
            </a:prstGeom>
            <a:solidFill>
              <a:schemeClr val="bg1"/>
            </a:solidFill>
            <a:ln w="9525" algn="ctr">
              <a:solidFill>
                <a:schemeClr val="bg1"/>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55" name="椭圆 27"/>
            <p:cNvSpPr>
              <a:spLocks noChangeArrowheads="1"/>
            </p:cNvSpPr>
            <p:nvPr/>
          </p:nvSpPr>
          <p:spPr bwMode="auto">
            <a:xfrm>
              <a:off x="5384344" y="4733913"/>
              <a:ext cx="54428" cy="54428"/>
            </a:xfrm>
            <a:prstGeom prst="ellipse">
              <a:avLst/>
            </a:prstGeom>
            <a:solidFill>
              <a:schemeClr val="bg1"/>
            </a:solidFill>
            <a:ln w="9525" algn="ctr">
              <a:solidFill>
                <a:schemeClr val="bg1"/>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56" name="椭圆 28"/>
            <p:cNvSpPr>
              <a:spLocks noChangeArrowheads="1"/>
            </p:cNvSpPr>
            <p:nvPr/>
          </p:nvSpPr>
          <p:spPr bwMode="auto">
            <a:xfrm>
              <a:off x="4621666" y="5472767"/>
              <a:ext cx="54428" cy="54428"/>
            </a:xfrm>
            <a:prstGeom prst="ellipse">
              <a:avLst/>
            </a:prstGeom>
            <a:solidFill>
              <a:schemeClr val="bg1"/>
            </a:solidFill>
            <a:ln w="9525" algn="ctr">
              <a:solidFill>
                <a:schemeClr val="bg1"/>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cxnSp>
          <p:nvCxnSpPr>
            <p:cNvPr id="57" name="直接箭头连接符 30"/>
            <p:cNvCxnSpPr>
              <a:cxnSpLocks/>
            </p:cNvCxnSpPr>
            <p:nvPr/>
          </p:nvCxnSpPr>
          <p:spPr bwMode="auto">
            <a:xfrm>
              <a:off x="4681537" y="4336584"/>
              <a:ext cx="684000" cy="0"/>
            </a:xfrm>
            <a:prstGeom prst="straightConnector1">
              <a:avLst/>
            </a:prstGeom>
            <a:noFill/>
            <a:ln w="19050" algn="ctr">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33"/>
            <p:cNvCxnSpPr>
              <a:cxnSpLocks/>
            </p:cNvCxnSpPr>
            <p:nvPr/>
          </p:nvCxnSpPr>
          <p:spPr bwMode="auto">
            <a:xfrm flipV="1">
              <a:off x="4649560" y="4272643"/>
              <a:ext cx="0" cy="412286"/>
            </a:xfrm>
            <a:prstGeom prst="line">
              <a:avLst/>
            </a:prstGeom>
            <a:noFill/>
            <a:ln w="22225" algn="ctr">
              <a:solidFill>
                <a:schemeClr val="bg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9" name="直接连接符 36"/>
            <p:cNvCxnSpPr>
              <a:cxnSpLocks/>
            </p:cNvCxnSpPr>
            <p:nvPr/>
          </p:nvCxnSpPr>
          <p:spPr bwMode="auto">
            <a:xfrm flipV="1">
              <a:off x="5411558" y="4272643"/>
              <a:ext cx="0" cy="412286"/>
            </a:xfrm>
            <a:prstGeom prst="line">
              <a:avLst/>
            </a:prstGeom>
            <a:noFill/>
            <a:ln w="22225" algn="ctr">
              <a:solidFill>
                <a:schemeClr val="bg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0" name="直接连接符 37"/>
            <p:cNvCxnSpPr>
              <a:cxnSpLocks/>
            </p:cNvCxnSpPr>
            <p:nvPr/>
          </p:nvCxnSpPr>
          <p:spPr bwMode="auto">
            <a:xfrm>
              <a:off x="4176031" y="4761128"/>
              <a:ext cx="406855" cy="0"/>
            </a:xfrm>
            <a:prstGeom prst="line">
              <a:avLst/>
            </a:prstGeom>
            <a:noFill/>
            <a:ln w="22225" algn="ctr">
              <a:solidFill>
                <a:schemeClr val="bg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 name="直接连接符 39"/>
            <p:cNvCxnSpPr>
              <a:cxnSpLocks/>
            </p:cNvCxnSpPr>
            <p:nvPr/>
          </p:nvCxnSpPr>
          <p:spPr bwMode="auto">
            <a:xfrm>
              <a:off x="4170589" y="5495915"/>
              <a:ext cx="406855" cy="0"/>
            </a:xfrm>
            <a:prstGeom prst="line">
              <a:avLst/>
            </a:prstGeom>
            <a:noFill/>
            <a:ln w="22225" algn="ctr">
              <a:solidFill>
                <a:schemeClr val="bg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直接箭头连接符 40"/>
            <p:cNvCxnSpPr>
              <a:cxnSpLocks/>
            </p:cNvCxnSpPr>
            <p:nvPr/>
          </p:nvCxnSpPr>
          <p:spPr bwMode="auto">
            <a:xfrm flipV="1">
              <a:off x="4265919" y="4799230"/>
              <a:ext cx="0" cy="638185"/>
            </a:xfrm>
            <a:prstGeom prst="straightConnector1">
              <a:avLst/>
            </a:prstGeom>
            <a:noFill/>
            <a:ln w="19050" algn="ctr">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3" name="文本框 43"/>
            <p:cNvSpPr txBox="1">
              <a:spLocks noChangeArrowheads="1"/>
            </p:cNvSpPr>
            <p:nvPr/>
          </p:nvSpPr>
          <p:spPr bwMode="auto">
            <a:xfrm>
              <a:off x="4870023" y="3967252"/>
              <a:ext cx="321073" cy="464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dirty="0">
                  <a:solidFill>
                    <a:schemeClr val="bg1"/>
                  </a:solidFill>
                </a:rPr>
                <a:t>x</a:t>
              </a:r>
              <a:endParaRPr lang="zh-CN" altLang="en-US" sz="1800" dirty="0">
                <a:solidFill>
                  <a:schemeClr val="bg1"/>
                </a:solidFill>
              </a:endParaRPr>
            </a:p>
          </p:txBody>
        </p:sp>
        <p:sp>
          <p:nvSpPr>
            <p:cNvPr id="64" name="文本框 44"/>
            <p:cNvSpPr txBox="1">
              <a:spLocks noChangeArrowheads="1"/>
            </p:cNvSpPr>
            <p:nvPr/>
          </p:nvSpPr>
          <p:spPr bwMode="auto">
            <a:xfrm>
              <a:off x="3984878" y="4921836"/>
              <a:ext cx="321073" cy="464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dirty="0">
                  <a:solidFill>
                    <a:schemeClr val="bg1"/>
                  </a:solidFill>
                </a:rPr>
                <a:t>y</a:t>
              </a:r>
              <a:endParaRPr lang="zh-CN" altLang="en-US" sz="1800" dirty="0">
                <a:solidFill>
                  <a:schemeClr val="bg1"/>
                </a:solidFill>
              </a:endParaRPr>
            </a:p>
          </p:txBody>
        </p:sp>
      </p:grpSp>
      <p:sp>
        <p:nvSpPr>
          <p:cNvPr id="65" name="矩形 46"/>
          <p:cNvSpPr>
            <a:spLocks noChangeArrowheads="1"/>
          </p:cNvSpPr>
          <p:nvPr/>
        </p:nvSpPr>
        <p:spPr bwMode="auto">
          <a:xfrm>
            <a:off x="1968500" y="4324350"/>
            <a:ext cx="24923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dirty="0">
                <a:solidFill>
                  <a:schemeClr val="bg1"/>
                </a:solidFill>
              </a:rPr>
              <a:t>LED</a:t>
            </a:r>
            <a:r>
              <a:rPr lang="zh-CN" altLang="en-US" sz="1800" dirty="0">
                <a:solidFill>
                  <a:schemeClr val="bg1"/>
                </a:solidFill>
              </a:rPr>
              <a:t> </a:t>
            </a:r>
            <a:r>
              <a:rPr lang="en-US" altLang="zh-CN" sz="1800" dirty="0">
                <a:solidFill>
                  <a:schemeClr val="bg1"/>
                </a:solidFill>
              </a:rPr>
              <a:t>distance ratio: x/y</a:t>
            </a:r>
            <a:endParaRPr lang="zh-CN" altLang="en-US" sz="1800" dirty="0">
              <a:solidFill>
                <a:schemeClr val="bg1"/>
              </a:solidFill>
            </a:endParaRPr>
          </a:p>
        </p:txBody>
      </p:sp>
      <p:grpSp>
        <p:nvGrpSpPr>
          <p:cNvPr id="66" name="组合 45"/>
          <p:cNvGrpSpPr>
            <a:grpSpLocks/>
          </p:cNvGrpSpPr>
          <p:nvPr/>
        </p:nvGrpSpPr>
        <p:grpSpPr bwMode="auto">
          <a:xfrm>
            <a:off x="5146675" y="5059363"/>
            <a:ext cx="1541463" cy="1493837"/>
            <a:chOff x="4448175" y="4560422"/>
            <a:chExt cx="1936294" cy="1879115"/>
          </a:xfrm>
        </p:grpSpPr>
        <p:sp>
          <p:nvSpPr>
            <p:cNvPr id="67" name="椭圆 31"/>
            <p:cNvSpPr>
              <a:spLocks noChangeArrowheads="1"/>
            </p:cNvSpPr>
            <p:nvPr/>
          </p:nvSpPr>
          <p:spPr bwMode="auto">
            <a:xfrm>
              <a:off x="4453618" y="4560424"/>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68" name="椭圆 19"/>
            <p:cNvSpPr>
              <a:spLocks noChangeArrowheads="1"/>
            </p:cNvSpPr>
            <p:nvPr/>
          </p:nvSpPr>
          <p:spPr bwMode="auto">
            <a:xfrm>
              <a:off x="4448175" y="6038126"/>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69" name="椭圆 20"/>
            <p:cNvSpPr>
              <a:spLocks noChangeArrowheads="1"/>
            </p:cNvSpPr>
            <p:nvPr/>
          </p:nvSpPr>
          <p:spPr bwMode="auto">
            <a:xfrm>
              <a:off x="5215618" y="4560424"/>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70" name="椭圆 22"/>
            <p:cNvSpPr>
              <a:spLocks noChangeArrowheads="1"/>
            </p:cNvSpPr>
            <p:nvPr/>
          </p:nvSpPr>
          <p:spPr bwMode="auto">
            <a:xfrm>
              <a:off x="5215616" y="6038124"/>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71" name="椭圆 23"/>
            <p:cNvSpPr>
              <a:spLocks noChangeArrowheads="1"/>
            </p:cNvSpPr>
            <p:nvPr/>
          </p:nvSpPr>
          <p:spPr bwMode="auto">
            <a:xfrm>
              <a:off x="5983058" y="4560422"/>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72" name="椭圆 25"/>
            <p:cNvSpPr>
              <a:spLocks noChangeArrowheads="1"/>
            </p:cNvSpPr>
            <p:nvPr/>
          </p:nvSpPr>
          <p:spPr bwMode="auto">
            <a:xfrm>
              <a:off x="5977615" y="6038124"/>
              <a:ext cx="401411" cy="401411"/>
            </a:xfrm>
            <a:prstGeom prst="ellipse">
              <a:avLst/>
            </a:prstGeom>
            <a:solidFill>
              <a:srgbClr val="FF0000"/>
            </a:solidFill>
            <a:ln w="9525" algn="ctr">
              <a:solidFill>
                <a:srgbClr val="FF3300"/>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a:p>
          </p:txBody>
        </p:sp>
        <p:sp>
          <p:nvSpPr>
            <p:cNvPr id="73" name="椭圆 28"/>
            <p:cNvSpPr>
              <a:spLocks noChangeArrowheads="1"/>
            </p:cNvSpPr>
            <p:nvPr/>
          </p:nvSpPr>
          <p:spPr bwMode="auto">
            <a:xfrm>
              <a:off x="5389107" y="5272094"/>
              <a:ext cx="54429" cy="54429"/>
            </a:xfrm>
            <a:prstGeom prst="ellipse">
              <a:avLst/>
            </a:prstGeom>
            <a:solidFill>
              <a:schemeClr val="bg1"/>
            </a:solidFill>
            <a:ln w="9525" algn="ctr">
              <a:solidFill>
                <a:schemeClr val="bg1"/>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dirty="0">
                <a:solidFill>
                  <a:schemeClr val="bg1"/>
                </a:solidFill>
              </a:endParaRPr>
            </a:p>
          </p:txBody>
        </p:sp>
        <p:sp>
          <p:nvSpPr>
            <p:cNvPr id="74" name="文本框 43"/>
            <p:cNvSpPr txBox="1">
              <a:spLocks noChangeArrowheads="1"/>
            </p:cNvSpPr>
            <p:nvPr/>
          </p:nvSpPr>
          <p:spPr bwMode="auto">
            <a:xfrm>
              <a:off x="4486571" y="4578227"/>
              <a:ext cx="321073" cy="3871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400" dirty="0">
                  <a:solidFill>
                    <a:schemeClr val="bg1"/>
                  </a:solidFill>
                </a:rPr>
                <a:t>1</a:t>
              </a:r>
              <a:endParaRPr lang="zh-CN" altLang="en-US" sz="1400" dirty="0">
                <a:solidFill>
                  <a:schemeClr val="bg1"/>
                </a:solidFill>
              </a:endParaRPr>
            </a:p>
          </p:txBody>
        </p:sp>
        <p:sp>
          <p:nvSpPr>
            <p:cNvPr id="75" name="文本框 44"/>
            <p:cNvSpPr txBox="1">
              <a:spLocks noChangeArrowheads="1"/>
            </p:cNvSpPr>
            <p:nvPr/>
          </p:nvSpPr>
          <p:spPr bwMode="auto">
            <a:xfrm>
              <a:off x="5255864" y="4578229"/>
              <a:ext cx="321073" cy="3871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400" dirty="0">
                  <a:solidFill>
                    <a:schemeClr val="bg1"/>
                  </a:solidFill>
                </a:rPr>
                <a:t>2</a:t>
              </a:r>
              <a:endParaRPr lang="zh-CN" altLang="en-US" sz="1400" dirty="0">
                <a:solidFill>
                  <a:schemeClr val="bg1"/>
                </a:solidFill>
              </a:endParaRPr>
            </a:p>
          </p:txBody>
        </p:sp>
      </p:grpSp>
      <p:sp>
        <p:nvSpPr>
          <p:cNvPr id="76" name="矩形 46"/>
          <p:cNvSpPr>
            <a:spLocks noChangeArrowheads="1"/>
          </p:cNvSpPr>
          <p:nvPr/>
        </p:nvSpPr>
        <p:spPr bwMode="auto">
          <a:xfrm>
            <a:off x="4916488" y="4333875"/>
            <a:ext cx="24923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dirty="0">
                <a:solidFill>
                  <a:schemeClr val="bg1"/>
                </a:solidFill>
              </a:rPr>
              <a:t>Number of LED: N</a:t>
            </a:r>
            <a:endParaRPr lang="zh-CN" altLang="en-US" sz="1800" dirty="0">
              <a:solidFill>
                <a:schemeClr val="bg1"/>
              </a:solidFill>
            </a:endParaRPr>
          </a:p>
        </p:txBody>
      </p:sp>
      <p:pic>
        <p:nvPicPr>
          <p:cNvPr id="77" name="图片 61"/>
          <p:cNvPicPr>
            <a:picLocks noChangeAspect="1" noChangeArrowheads="1"/>
          </p:cNvPicPr>
          <p:nvPr/>
        </p:nvPicPr>
        <p:blipFill>
          <a:blip r:embed="rId6" cstate="print">
            <a:extLst>
              <a:ext uri="{28A0092B-C50C-407E-A947-70E740481C1C}">
                <a14:useLocalDpi xmlns:a14="http://schemas.microsoft.com/office/drawing/2010/main" val="0"/>
              </a:ext>
            </a:extLst>
          </a:blip>
          <a:srcRect l="22556" t="34937" r="23247" b="37309"/>
          <a:stretch>
            <a:fillRect/>
          </a:stretch>
        </p:blipFill>
        <p:spPr bwMode="auto">
          <a:xfrm>
            <a:off x="7477125" y="4929188"/>
            <a:ext cx="2533650" cy="795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78" name="组合 62"/>
          <p:cNvGrpSpPr>
            <a:grpSpLocks/>
          </p:cNvGrpSpPr>
          <p:nvPr/>
        </p:nvGrpSpPr>
        <p:grpSpPr bwMode="auto">
          <a:xfrm>
            <a:off x="7477125" y="5826125"/>
            <a:ext cx="2522538" cy="801688"/>
            <a:chOff x="4459287" y="531813"/>
            <a:chExt cx="2535097" cy="797235"/>
          </a:xfrm>
        </p:grpSpPr>
        <p:sp>
          <p:nvSpPr>
            <p:cNvPr id="79" name="矩形 63"/>
            <p:cNvSpPr>
              <a:spLocks noChangeArrowheads="1"/>
            </p:cNvSpPr>
            <p:nvPr/>
          </p:nvSpPr>
          <p:spPr bwMode="auto">
            <a:xfrm>
              <a:off x="4459287" y="531813"/>
              <a:ext cx="2535097" cy="797235"/>
            </a:xfrm>
            <a:prstGeom prst="rect">
              <a:avLst/>
            </a:prstGeom>
            <a:solidFill>
              <a:schemeClr val="tx1"/>
            </a:solidFill>
            <a:ln w="9525" algn="ctr">
              <a:solidFill>
                <a:schemeClr val="tx1"/>
              </a:solidFill>
              <a:round/>
              <a:headEnd/>
              <a:tailE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p>
          </p:txBody>
        </p:sp>
        <p:pic>
          <p:nvPicPr>
            <p:cNvPr id="80" name="图片 64"/>
            <p:cNvPicPr>
              <a:picLocks noChangeAspect="1" noChangeArrowheads="1"/>
            </p:cNvPicPr>
            <p:nvPr/>
          </p:nvPicPr>
          <p:blipFill>
            <a:blip r:embed="rId7" cstate="print">
              <a:extLst>
                <a:ext uri="{28A0092B-C50C-407E-A947-70E740481C1C}">
                  <a14:useLocalDpi xmlns:a14="http://schemas.microsoft.com/office/drawing/2010/main" val="0"/>
                </a:ext>
              </a:extLst>
            </a:blip>
            <a:srcRect t="25876" r="7361" b="45053"/>
            <a:stretch>
              <a:fillRect/>
            </a:stretch>
          </p:blipFill>
          <p:spPr bwMode="auto">
            <a:xfrm rot="150779" flipH="1">
              <a:off x="4469543" y="668855"/>
              <a:ext cx="2500571" cy="523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81" name="矩形 46"/>
          <p:cNvSpPr>
            <a:spLocks noChangeArrowheads="1"/>
          </p:cNvSpPr>
          <p:nvPr/>
        </p:nvSpPr>
        <p:spPr bwMode="auto">
          <a:xfrm>
            <a:off x="7632700" y="4333875"/>
            <a:ext cx="24923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dirty="0">
                <a:solidFill>
                  <a:schemeClr val="bg1"/>
                </a:solidFill>
              </a:rPr>
              <a:t>Overall comparison</a:t>
            </a:r>
            <a:endParaRPr lang="zh-CN" altLang="en-US" sz="1800" dirty="0">
              <a:solidFill>
                <a:schemeClr val="bg1"/>
              </a:solidFill>
            </a:endParaRPr>
          </a:p>
        </p:txBody>
      </p:sp>
      <p:sp>
        <p:nvSpPr>
          <p:cNvPr id="103" name="椭圆 28"/>
          <p:cNvSpPr>
            <a:spLocks noChangeArrowheads="1"/>
          </p:cNvSpPr>
          <p:nvPr/>
        </p:nvSpPr>
        <p:spPr bwMode="auto">
          <a:xfrm>
            <a:off x="5895741" y="5803075"/>
            <a:ext cx="43330" cy="43269"/>
          </a:xfrm>
          <a:prstGeom prst="ellipse">
            <a:avLst/>
          </a:prstGeom>
          <a:solidFill>
            <a:schemeClr val="bg1"/>
          </a:solidFill>
          <a:ln w="9525" algn="ctr">
            <a:solidFill>
              <a:schemeClr val="bg1"/>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dirty="0">
              <a:solidFill>
                <a:schemeClr val="bg1"/>
              </a:solidFill>
            </a:endParaRPr>
          </a:p>
        </p:txBody>
      </p:sp>
      <p:sp>
        <p:nvSpPr>
          <p:cNvPr id="104" name="椭圆 28"/>
          <p:cNvSpPr>
            <a:spLocks noChangeArrowheads="1"/>
          </p:cNvSpPr>
          <p:nvPr/>
        </p:nvSpPr>
        <p:spPr bwMode="auto">
          <a:xfrm>
            <a:off x="5893126" y="5977110"/>
            <a:ext cx="43330" cy="43269"/>
          </a:xfrm>
          <a:prstGeom prst="ellipse">
            <a:avLst/>
          </a:prstGeom>
          <a:solidFill>
            <a:schemeClr val="bg1"/>
          </a:solidFill>
          <a:ln w="9525" algn="ctr">
            <a:solidFill>
              <a:schemeClr val="bg1"/>
            </a:solidFill>
            <a:round/>
            <a:headEnd/>
            <a:tailEnd/>
          </a:ln>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endParaRPr lang="zh-CN" altLang="en-US" sz="1800" dirty="0">
              <a:solidFill>
                <a:schemeClr val="bg1"/>
              </a:solidFill>
            </a:endParaRPr>
          </a:p>
        </p:txBody>
      </p:sp>
      <p:sp>
        <p:nvSpPr>
          <p:cNvPr id="105" name="文本框 44"/>
          <p:cNvSpPr txBox="1">
            <a:spLocks noChangeArrowheads="1"/>
          </p:cNvSpPr>
          <p:nvPr/>
        </p:nvSpPr>
        <p:spPr bwMode="auto">
          <a:xfrm>
            <a:off x="6392017" y="5059363"/>
            <a:ext cx="255603" cy="307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400" dirty="0">
                <a:solidFill>
                  <a:schemeClr val="bg1"/>
                </a:solidFill>
              </a:rPr>
              <a:t>3</a:t>
            </a:r>
            <a:endParaRPr lang="zh-CN" altLang="en-US" sz="1400" dirty="0">
              <a:solidFill>
                <a:schemeClr val="bg1"/>
              </a:solidFill>
            </a:endParaRPr>
          </a:p>
        </p:txBody>
      </p:sp>
      <p:sp>
        <p:nvSpPr>
          <p:cNvPr id="106" name="文本框 44"/>
          <p:cNvSpPr txBox="1">
            <a:spLocks noChangeArrowheads="1"/>
          </p:cNvSpPr>
          <p:nvPr/>
        </p:nvSpPr>
        <p:spPr bwMode="auto">
          <a:xfrm>
            <a:off x="6372967" y="6229116"/>
            <a:ext cx="255603" cy="307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400" dirty="0">
                <a:solidFill>
                  <a:schemeClr val="bg1"/>
                </a:solidFill>
              </a:rPr>
              <a:t>N</a:t>
            </a:r>
            <a:endParaRPr lang="zh-CN" altLang="en-US" sz="1400" dirty="0">
              <a:solidFill>
                <a:schemeClr val="bg1"/>
              </a:solidFill>
            </a:endParaRPr>
          </a:p>
        </p:txBody>
      </p:sp>
      <p:sp>
        <p:nvSpPr>
          <p:cNvPr id="107" name="文本框 44"/>
          <p:cNvSpPr txBox="1">
            <a:spLocks noChangeArrowheads="1"/>
          </p:cNvSpPr>
          <p:nvPr/>
        </p:nvSpPr>
        <p:spPr bwMode="auto">
          <a:xfrm>
            <a:off x="5688318" y="6235111"/>
            <a:ext cx="47747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400" dirty="0">
                <a:solidFill>
                  <a:schemeClr val="bg1"/>
                </a:solidFill>
              </a:rPr>
              <a:t>N-1</a:t>
            </a:r>
            <a:endParaRPr lang="zh-CN" altLang="en-US" sz="1400" dirty="0">
              <a:solidFill>
                <a:schemeClr val="bg1"/>
              </a:solidFill>
            </a:endParaRPr>
          </a:p>
        </p:txBody>
      </p:sp>
      <p:sp>
        <p:nvSpPr>
          <p:cNvPr id="108" name="文本框 44"/>
          <p:cNvSpPr txBox="1">
            <a:spLocks noChangeArrowheads="1"/>
          </p:cNvSpPr>
          <p:nvPr/>
        </p:nvSpPr>
        <p:spPr bwMode="auto">
          <a:xfrm>
            <a:off x="5072050" y="6243935"/>
            <a:ext cx="47747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400" dirty="0">
                <a:solidFill>
                  <a:schemeClr val="bg1"/>
                </a:solidFill>
              </a:rPr>
              <a:t>N-2</a:t>
            </a:r>
            <a:endParaRPr lang="zh-CN" altLang="en-US" sz="1400" dirty="0">
              <a:solidFill>
                <a:schemeClr val="bg1"/>
              </a:solidFill>
            </a:endParaRPr>
          </a:p>
        </p:txBody>
      </p:sp>
      <p:sp>
        <p:nvSpPr>
          <p:cNvPr id="4" name="灯片编号占位符 3"/>
          <p:cNvSpPr>
            <a:spLocks noGrp="1"/>
          </p:cNvSpPr>
          <p:nvPr>
            <p:ph type="sldNum" sz="quarter" idx="12"/>
          </p:nvPr>
        </p:nvSpPr>
        <p:spPr>
          <a:xfrm>
            <a:off x="9423663" y="6487008"/>
            <a:ext cx="2743200" cy="365125"/>
          </a:xfrm>
        </p:spPr>
        <p:txBody>
          <a:bodyPr/>
          <a:lstStyle/>
          <a:p>
            <a:fld id="{B68E90E9-AED2-4792-9068-CF108C6FFA54}" type="slidenum">
              <a:rPr lang="zh-CN" altLang="en-US" smtClean="0"/>
              <a:t>23</a:t>
            </a:fld>
            <a:r>
              <a:rPr lang="en-US" altLang="zh-CN" dirty="0"/>
              <a:t>/25</a:t>
            </a:r>
            <a:endParaRPr lang="zh-CN" altLang="en-US" dirty="0"/>
          </a:p>
        </p:txBody>
      </p:sp>
    </p:spTree>
    <p:extLst>
      <p:ext uri="{BB962C8B-B14F-4D97-AF65-F5344CB8AC3E}">
        <p14:creationId xmlns:p14="http://schemas.microsoft.com/office/powerpoint/2010/main" val="3562214671"/>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33" name="图片 3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a:off x="-2608989" y="2535449"/>
            <a:ext cx="6317474" cy="1099499"/>
          </a:xfrm>
          <a:prstGeom prst="rect">
            <a:avLst/>
          </a:prstGeom>
        </p:spPr>
      </p:pic>
      <p:pic>
        <p:nvPicPr>
          <p:cNvPr id="34" name="图片 33"/>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V="1">
            <a:off x="519641" y="1544568"/>
            <a:ext cx="763756" cy="3986813"/>
          </a:xfrm>
          <a:prstGeom prst="rect">
            <a:avLst/>
          </a:prstGeom>
        </p:spPr>
      </p:pic>
      <p:sp>
        <p:nvSpPr>
          <p:cNvPr id="31" name="矩形 30"/>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10"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n-ea"/>
                <a:sym typeface="微软雅黑 Light" pitchFamily="2" charset="-122"/>
              </a:rPr>
              <a:t>Discussion</a:t>
            </a:r>
          </a:p>
        </p:txBody>
      </p:sp>
      <p:sp>
        <p:nvSpPr>
          <p:cNvPr id="16" name="Freeform 13"/>
          <p:cNvSpPr>
            <a:spLocks noEditPoints="1"/>
          </p:cNvSpPr>
          <p:nvPr/>
        </p:nvSpPr>
        <p:spPr bwMode="auto">
          <a:xfrm>
            <a:off x="7595244" y="565769"/>
            <a:ext cx="415060" cy="446782"/>
          </a:xfrm>
          <a:custGeom>
            <a:avLst/>
            <a:gdLst>
              <a:gd name="T0" fmla="*/ 255 w 847"/>
              <a:gd name="T1" fmla="*/ 138 h 903"/>
              <a:gd name="T2" fmla="*/ 555 w 847"/>
              <a:gd name="T3" fmla="*/ 100 h 903"/>
              <a:gd name="T4" fmla="*/ 448 w 847"/>
              <a:gd name="T5" fmla="*/ 61 h 903"/>
              <a:gd name="T6" fmla="*/ 324 w 847"/>
              <a:gd name="T7" fmla="*/ 61 h 903"/>
              <a:gd name="T8" fmla="*/ 217 w 847"/>
              <a:gd name="T9" fmla="*/ 100 h 903"/>
              <a:gd name="T10" fmla="*/ 697 w 847"/>
              <a:gd name="T11" fmla="*/ 782 h 903"/>
              <a:gd name="T12" fmla="*/ 709 w 847"/>
              <a:gd name="T13" fmla="*/ 755 h 903"/>
              <a:gd name="T14" fmla="*/ 660 w 847"/>
              <a:gd name="T15" fmla="*/ 586 h 903"/>
              <a:gd name="T16" fmla="*/ 629 w 847"/>
              <a:gd name="T17" fmla="*/ 586 h 903"/>
              <a:gd name="T18" fmla="*/ 629 w 847"/>
              <a:gd name="T19" fmla="*/ 716 h 903"/>
              <a:gd name="T20" fmla="*/ 630 w 847"/>
              <a:gd name="T21" fmla="*/ 719 h 903"/>
              <a:gd name="T22" fmla="*/ 631 w 847"/>
              <a:gd name="T23" fmla="*/ 722 h 903"/>
              <a:gd name="T24" fmla="*/ 633 w 847"/>
              <a:gd name="T25" fmla="*/ 724 h 903"/>
              <a:gd name="T26" fmla="*/ 807 w 847"/>
              <a:gd name="T27" fmla="*/ 596 h 903"/>
              <a:gd name="T28" fmla="*/ 644 w 847"/>
              <a:gd name="T29" fmla="*/ 510 h 903"/>
              <a:gd name="T30" fmla="*/ 607 w 847"/>
              <a:gd name="T31" fmla="*/ 899 h 903"/>
              <a:gd name="T32" fmla="*/ 837 w 847"/>
              <a:gd name="T33" fmla="*/ 743 h 903"/>
              <a:gd name="T34" fmla="*/ 808 w 847"/>
              <a:gd name="T35" fmla="*/ 737 h 903"/>
              <a:gd name="T36" fmla="*/ 645 w 847"/>
              <a:gd name="T37" fmla="*/ 872 h 903"/>
              <a:gd name="T38" fmla="*/ 481 w 847"/>
              <a:gd name="T39" fmla="*/ 675 h 903"/>
              <a:gd name="T40" fmla="*/ 676 w 847"/>
              <a:gd name="T41" fmla="*/ 543 h 903"/>
              <a:gd name="T42" fmla="*/ 808 w 847"/>
              <a:gd name="T43" fmla="*/ 737 h 903"/>
              <a:gd name="T44" fmla="*/ 284 w 847"/>
              <a:gd name="T45" fmla="*/ 736 h 903"/>
              <a:gd name="T46" fmla="*/ 485 w 847"/>
              <a:gd name="T47" fmla="*/ 536 h 903"/>
              <a:gd name="T48" fmla="*/ 526 w 847"/>
              <a:gd name="T49" fmla="*/ 505 h 903"/>
              <a:gd name="T50" fmla="*/ 732 w 847"/>
              <a:gd name="T51" fmla="*/ 306 h 903"/>
              <a:gd name="T52" fmla="*/ 740 w 847"/>
              <a:gd name="T53" fmla="*/ 494 h 903"/>
              <a:gd name="T54" fmla="*/ 772 w 847"/>
              <a:gd name="T55" fmla="*/ 505 h 903"/>
              <a:gd name="T56" fmla="*/ 772 w 847"/>
              <a:gd name="T57" fmla="*/ 208 h 903"/>
              <a:gd name="T58" fmla="*/ 40 w 847"/>
              <a:gd name="T59" fmla="*/ 167 h 903"/>
              <a:gd name="T60" fmla="*/ 0 w 847"/>
              <a:gd name="T61" fmla="*/ 314 h 903"/>
              <a:gd name="T62" fmla="*/ 0 w 847"/>
              <a:gd name="T63" fmla="*/ 536 h 903"/>
              <a:gd name="T64" fmla="*/ 0 w 847"/>
              <a:gd name="T65" fmla="*/ 751 h 903"/>
              <a:gd name="T66" fmla="*/ 427 w 847"/>
              <a:gd name="T67" fmla="*/ 791 h 903"/>
              <a:gd name="T68" fmla="*/ 32 w 847"/>
              <a:gd name="T69" fmla="*/ 314 h 903"/>
              <a:gd name="T70" fmla="*/ 40 w 847"/>
              <a:gd name="T71" fmla="*/ 306 h 903"/>
              <a:gd name="T72" fmla="*/ 252 w 847"/>
              <a:gd name="T73" fmla="*/ 505 h 903"/>
              <a:gd name="T74" fmla="*/ 32 w 847"/>
              <a:gd name="T75" fmla="*/ 314 h 903"/>
              <a:gd name="T76" fmla="*/ 252 w 847"/>
              <a:gd name="T77" fmla="*/ 536 h 903"/>
              <a:gd name="T78" fmla="*/ 40 w 847"/>
              <a:gd name="T79" fmla="*/ 736 h 903"/>
              <a:gd name="T80" fmla="*/ 32 w 847"/>
              <a:gd name="T81" fmla="*/ 536 h 903"/>
              <a:gd name="T82" fmla="*/ 284 w 847"/>
              <a:gd name="T83" fmla="*/ 505 h 903"/>
              <a:gd name="T84" fmla="*/ 284 w 847"/>
              <a:gd name="T85" fmla="*/ 306 h 903"/>
              <a:gd name="T86" fmla="*/ 495 w 847"/>
              <a:gd name="T87" fmla="*/ 505 h 903"/>
              <a:gd name="T88" fmla="*/ 511 w 847"/>
              <a:gd name="T89" fmla="*/ 207 h 903"/>
              <a:gd name="T90" fmla="*/ 538 w 847"/>
              <a:gd name="T91" fmla="*/ 235 h 903"/>
              <a:gd name="T92" fmla="*/ 483 w 847"/>
              <a:gd name="T93" fmla="*/ 235 h 903"/>
              <a:gd name="T94" fmla="*/ 268 w 847"/>
              <a:gd name="T95" fmla="*/ 207 h 903"/>
              <a:gd name="T96" fmla="*/ 295 w 847"/>
              <a:gd name="T97" fmla="*/ 235 h 903"/>
              <a:gd name="T98" fmla="*/ 241 w 847"/>
              <a:gd name="T99" fmla="*/ 23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47" h="903">
                <a:moveTo>
                  <a:pt x="217" y="100"/>
                </a:moveTo>
                <a:cubicBezTo>
                  <a:pt x="217" y="121"/>
                  <a:pt x="234" y="138"/>
                  <a:pt x="255" y="138"/>
                </a:cubicBezTo>
                <a:lnTo>
                  <a:pt x="517" y="138"/>
                </a:lnTo>
                <a:cubicBezTo>
                  <a:pt x="538" y="138"/>
                  <a:pt x="555" y="121"/>
                  <a:pt x="555" y="100"/>
                </a:cubicBezTo>
                <a:cubicBezTo>
                  <a:pt x="555" y="79"/>
                  <a:pt x="538" y="61"/>
                  <a:pt x="517" y="61"/>
                </a:cubicBezTo>
                <a:lnTo>
                  <a:pt x="448" y="61"/>
                </a:lnTo>
                <a:cubicBezTo>
                  <a:pt x="448" y="27"/>
                  <a:pt x="420" y="0"/>
                  <a:pt x="386" y="0"/>
                </a:cubicBezTo>
                <a:cubicBezTo>
                  <a:pt x="352" y="0"/>
                  <a:pt x="324" y="27"/>
                  <a:pt x="324" y="61"/>
                </a:cubicBezTo>
                <a:lnTo>
                  <a:pt x="255" y="61"/>
                </a:lnTo>
                <a:cubicBezTo>
                  <a:pt x="234" y="61"/>
                  <a:pt x="217" y="79"/>
                  <a:pt x="217" y="100"/>
                </a:cubicBezTo>
                <a:close/>
                <a:moveTo>
                  <a:pt x="686" y="777"/>
                </a:moveTo>
                <a:cubicBezTo>
                  <a:pt x="689" y="780"/>
                  <a:pt x="693" y="782"/>
                  <a:pt x="697" y="782"/>
                </a:cubicBezTo>
                <a:cubicBezTo>
                  <a:pt x="702" y="782"/>
                  <a:pt x="706" y="780"/>
                  <a:pt x="709" y="777"/>
                </a:cubicBezTo>
                <a:cubicBezTo>
                  <a:pt x="715" y="771"/>
                  <a:pt x="715" y="761"/>
                  <a:pt x="709" y="755"/>
                </a:cubicBezTo>
                <a:lnTo>
                  <a:pt x="660" y="706"/>
                </a:lnTo>
                <a:lnTo>
                  <a:pt x="660" y="586"/>
                </a:lnTo>
                <a:cubicBezTo>
                  <a:pt x="660" y="577"/>
                  <a:pt x="653" y="570"/>
                  <a:pt x="644" y="570"/>
                </a:cubicBezTo>
                <a:cubicBezTo>
                  <a:pt x="636" y="570"/>
                  <a:pt x="629" y="577"/>
                  <a:pt x="629" y="586"/>
                </a:cubicBezTo>
                <a:lnTo>
                  <a:pt x="629" y="713"/>
                </a:lnTo>
                <a:cubicBezTo>
                  <a:pt x="629" y="714"/>
                  <a:pt x="629" y="715"/>
                  <a:pt x="629" y="716"/>
                </a:cubicBezTo>
                <a:cubicBezTo>
                  <a:pt x="629" y="716"/>
                  <a:pt x="629" y="717"/>
                  <a:pt x="629" y="717"/>
                </a:cubicBezTo>
                <a:cubicBezTo>
                  <a:pt x="629" y="718"/>
                  <a:pt x="630" y="718"/>
                  <a:pt x="630" y="719"/>
                </a:cubicBezTo>
                <a:cubicBezTo>
                  <a:pt x="630" y="719"/>
                  <a:pt x="630" y="720"/>
                  <a:pt x="631" y="720"/>
                </a:cubicBezTo>
                <a:cubicBezTo>
                  <a:pt x="631" y="721"/>
                  <a:pt x="631" y="721"/>
                  <a:pt x="631" y="722"/>
                </a:cubicBezTo>
                <a:cubicBezTo>
                  <a:pt x="632" y="722"/>
                  <a:pt x="632" y="723"/>
                  <a:pt x="633" y="724"/>
                </a:cubicBezTo>
                <a:cubicBezTo>
                  <a:pt x="633" y="724"/>
                  <a:pt x="633" y="724"/>
                  <a:pt x="633" y="724"/>
                </a:cubicBezTo>
                <a:lnTo>
                  <a:pt x="686" y="777"/>
                </a:lnTo>
                <a:close/>
                <a:moveTo>
                  <a:pt x="807" y="596"/>
                </a:moveTo>
                <a:cubicBezTo>
                  <a:pt x="777" y="552"/>
                  <a:pt x="733" y="523"/>
                  <a:pt x="681" y="513"/>
                </a:cubicBezTo>
                <a:cubicBezTo>
                  <a:pt x="669" y="511"/>
                  <a:pt x="657" y="510"/>
                  <a:pt x="644" y="510"/>
                </a:cubicBezTo>
                <a:cubicBezTo>
                  <a:pt x="550" y="510"/>
                  <a:pt x="469" y="577"/>
                  <a:pt x="451" y="669"/>
                </a:cubicBezTo>
                <a:cubicBezTo>
                  <a:pt x="431" y="776"/>
                  <a:pt x="501" y="879"/>
                  <a:pt x="607" y="899"/>
                </a:cubicBezTo>
                <a:cubicBezTo>
                  <a:pt x="620" y="902"/>
                  <a:pt x="632" y="903"/>
                  <a:pt x="645" y="903"/>
                </a:cubicBezTo>
                <a:cubicBezTo>
                  <a:pt x="739" y="903"/>
                  <a:pt x="820" y="836"/>
                  <a:pt x="837" y="743"/>
                </a:cubicBezTo>
                <a:cubicBezTo>
                  <a:pt x="847" y="692"/>
                  <a:pt x="836" y="639"/>
                  <a:pt x="807" y="596"/>
                </a:cubicBezTo>
                <a:close/>
                <a:moveTo>
                  <a:pt x="808" y="737"/>
                </a:moveTo>
                <a:lnTo>
                  <a:pt x="808" y="737"/>
                </a:lnTo>
                <a:cubicBezTo>
                  <a:pt x="793" y="816"/>
                  <a:pt x="724" y="872"/>
                  <a:pt x="645" y="872"/>
                </a:cubicBezTo>
                <a:cubicBezTo>
                  <a:pt x="634" y="872"/>
                  <a:pt x="624" y="871"/>
                  <a:pt x="613" y="869"/>
                </a:cubicBezTo>
                <a:cubicBezTo>
                  <a:pt x="523" y="852"/>
                  <a:pt x="464" y="765"/>
                  <a:pt x="481" y="675"/>
                </a:cubicBezTo>
                <a:cubicBezTo>
                  <a:pt x="496" y="597"/>
                  <a:pt x="565" y="540"/>
                  <a:pt x="644" y="540"/>
                </a:cubicBezTo>
                <a:cubicBezTo>
                  <a:pt x="655" y="540"/>
                  <a:pt x="665" y="541"/>
                  <a:pt x="676" y="543"/>
                </a:cubicBezTo>
                <a:cubicBezTo>
                  <a:pt x="719" y="551"/>
                  <a:pt x="757" y="576"/>
                  <a:pt x="782" y="613"/>
                </a:cubicBezTo>
                <a:cubicBezTo>
                  <a:pt x="807" y="650"/>
                  <a:pt x="816" y="694"/>
                  <a:pt x="808" y="737"/>
                </a:cubicBezTo>
                <a:close/>
                <a:moveTo>
                  <a:pt x="413" y="736"/>
                </a:moveTo>
                <a:lnTo>
                  <a:pt x="284" y="736"/>
                </a:lnTo>
                <a:lnTo>
                  <a:pt x="284" y="536"/>
                </a:lnTo>
                <a:lnTo>
                  <a:pt x="485" y="536"/>
                </a:lnTo>
                <a:cubicBezTo>
                  <a:pt x="497" y="524"/>
                  <a:pt x="512" y="514"/>
                  <a:pt x="527" y="505"/>
                </a:cubicBezTo>
                <a:lnTo>
                  <a:pt x="526" y="505"/>
                </a:lnTo>
                <a:lnTo>
                  <a:pt x="526" y="306"/>
                </a:lnTo>
                <a:lnTo>
                  <a:pt x="732" y="306"/>
                </a:lnTo>
                <a:cubicBezTo>
                  <a:pt x="736" y="306"/>
                  <a:pt x="740" y="309"/>
                  <a:pt x="740" y="314"/>
                </a:cubicBezTo>
                <a:lnTo>
                  <a:pt x="740" y="494"/>
                </a:lnTo>
                <a:cubicBezTo>
                  <a:pt x="751" y="499"/>
                  <a:pt x="762" y="505"/>
                  <a:pt x="772" y="511"/>
                </a:cubicBezTo>
                <a:lnTo>
                  <a:pt x="772" y="505"/>
                </a:lnTo>
                <a:lnTo>
                  <a:pt x="772" y="314"/>
                </a:lnTo>
                <a:lnTo>
                  <a:pt x="772" y="208"/>
                </a:lnTo>
                <a:cubicBezTo>
                  <a:pt x="772" y="185"/>
                  <a:pt x="754" y="167"/>
                  <a:pt x="732" y="167"/>
                </a:cubicBezTo>
                <a:lnTo>
                  <a:pt x="40" y="167"/>
                </a:lnTo>
                <a:cubicBezTo>
                  <a:pt x="18" y="167"/>
                  <a:pt x="0" y="185"/>
                  <a:pt x="0" y="208"/>
                </a:cubicBezTo>
                <a:lnTo>
                  <a:pt x="0" y="314"/>
                </a:lnTo>
                <a:lnTo>
                  <a:pt x="0" y="505"/>
                </a:lnTo>
                <a:lnTo>
                  <a:pt x="0" y="536"/>
                </a:lnTo>
                <a:lnTo>
                  <a:pt x="0" y="727"/>
                </a:lnTo>
                <a:lnTo>
                  <a:pt x="0" y="751"/>
                </a:lnTo>
                <a:cubicBezTo>
                  <a:pt x="0" y="773"/>
                  <a:pt x="18" y="791"/>
                  <a:pt x="40" y="791"/>
                </a:cubicBezTo>
                <a:lnTo>
                  <a:pt x="427" y="791"/>
                </a:lnTo>
                <a:cubicBezTo>
                  <a:pt x="420" y="773"/>
                  <a:pt x="415" y="755"/>
                  <a:pt x="413" y="736"/>
                </a:cubicBezTo>
                <a:close/>
                <a:moveTo>
                  <a:pt x="32" y="314"/>
                </a:moveTo>
                <a:lnTo>
                  <a:pt x="32" y="314"/>
                </a:lnTo>
                <a:cubicBezTo>
                  <a:pt x="32" y="309"/>
                  <a:pt x="36" y="306"/>
                  <a:pt x="40" y="306"/>
                </a:cubicBezTo>
                <a:lnTo>
                  <a:pt x="252" y="306"/>
                </a:lnTo>
                <a:lnTo>
                  <a:pt x="252" y="505"/>
                </a:lnTo>
                <a:lnTo>
                  <a:pt x="32" y="505"/>
                </a:lnTo>
                <a:lnTo>
                  <a:pt x="32" y="314"/>
                </a:lnTo>
                <a:close/>
                <a:moveTo>
                  <a:pt x="252" y="536"/>
                </a:moveTo>
                <a:lnTo>
                  <a:pt x="252" y="536"/>
                </a:lnTo>
                <a:lnTo>
                  <a:pt x="252" y="736"/>
                </a:lnTo>
                <a:lnTo>
                  <a:pt x="40" y="736"/>
                </a:lnTo>
                <a:cubicBezTo>
                  <a:pt x="36" y="736"/>
                  <a:pt x="32" y="732"/>
                  <a:pt x="32" y="727"/>
                </a:cubicBezTo>
                <a:lnTo>
                  <a:pt x="32" y="536"/>
                </a:lnTo>
                <a:lnTo>
                  <a:pt x="252" y="536"/>
                </a:lnTo>
                <a:close/>
                <a:moveTo>
                  <a:pt x="284" y="505"/>
                </a:moveTo>
                <a:lnTo>
                  <a:pt x="284" y="505"/>
                </a:lnTo>
                <a:lnTo>
                  <a:pt x="284" y="306"/>
                </a:lnTo>
                <a:lnTo>
                  <a:pt x="495" y="306"/>
                </a:lnTo>
                <a:lnTo>
                  <a:pt x="495" y="505"/>
                </a:lnTo>
                <a:lnTo>
                  <a:pt x="284" y="505"/>
                </a:lnTo>
                <a:close/>
                <a:moveTo>
                  <a:pt x="511" y="207"/>
                </a:moveTo>
                <a:lnTo>
                  <a:pt x="511" y="207"/>
                </a:lnTo>
                <a:cubicBezTo>
                  <a:pt x="526" y="207"/>
                  <a:pt x="538" y="219"/>
                  <a:pt x="538" y="235"/>
                </a:cubicBezTo>
                <a:cubicBezTo>
                  <a:pt x="538" y="250"/>
                  <a:pt x="526" y="262"/>
                  <a:pt x="511" y="262"/>
                </a:cubicBezTo>
                <a:cubicBezTo>
                  <a:pt x="496" y="262"/>
                  <a:pt x="483" y="250"/>
                  <a:pt x="483" y="235"/>
                </a:cubicBezTo>
                <a:cubicBezTo>
                  <a:pt x="483" y="219"/>
                  <a:pt x="496" y="207"/>
                  <a:pt x="511" y="207"/>
                </a:cubicBezTo>
                <a:close/>
                <a:moveTo>
                  <a:pt x="268" y="207"/>
                </a:moveTo>
                <a:lnTo>
                  <a:pt x="268" y="207"/>
                </a:lnTo>
                <a:cubicBezTo>
                  <a:pt x="283" y="207"/>
                  <a:pt x="295" y="219"/>
                  <a:pt x="295" y="235"/>
                </a:cubicBezTo>
                <a:cubicBezTo>
                  <a:pt x="295" y="250"/>
                  <a:pt x="283" y="262"/>
                  <a:pt x="268" y="262"/>
                </a:cubicBezTo>
                <a:cubicBezTo>
                  <a:pt x="253" y="262"/>
                  <a:pt x="241" y="250"/>
                  <a:pt x="241" y="235"/>
                </a:cubicBezTo>
                <a:cubicBezTo>
                  <a:pt x="241" y="219"/>
                  <a:pt x="253" y="207"/>
                  <a:pt x="268" y="207"/>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a:solidFill>
                <a:schemeClr val="bg1"/>
              </a:solidFill>
            </a:endParaRPr>
          </a:p>
        </p:txBody>
      </p:sp>
      <p:sp>
        <p:nvSpPr>
          <p:cNvPr id="52" name="文本框 1"/>
          <p:cNvSpPr txBox="1">
            <a:spLocks noChangeArrowheads="1"/>
          </p:cNvSpPr>
          <p:nvPr/>
        </p:nvSpPr>
        <p:spPr bwMode="auto">
          <a:xfrm>
            <a:off x="1588623" y="1257300"/>
            <a:ext cx="9124118"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400" b="1" dirty="0">
                <a:solidFill>
                  <a:schemeClr val="accent4"/>
                </a:solidFill>
              </a:rPr>
              <a:t>Strengths</a:t>
            </a:r>
          </a:p>
          <a:p>
            <a:r>
              <a:rPr lang="en-US" altLang="zh-CN" dirty="0">
                <a:solidFill>
                  <a:schemeClr val="bg1"/>
                </a:solidFill>
              </a:rPr>
              <a:t>- High accuracy: 5% distance error, 3.6% number error and 27.6% total error </a:t>
            </a:r>
          </a:p>
          <a:p>
            <a:r>
              <a:rPr lang="en-US" altLang="zh-CN" dirty="0">
                <a:solidFill>
                  <a:schemeClr val="bg1"/>
                </a:solidFill>
              </a:rPr>
              <a:t>- Massive data analysis: 100,000,000 rays</a:t>
            </a:r>
          </a:p>
          <a:p>
            <a:r>
              <a:rPr lang="en-US" altLang="zh-CN" dirty="0">
                <a:solidFill>
                  <a:schemeClr val="bg1"/>
                </a:solidFill>
              </a:rPr>
              <a:t>- Complete function in user-interface</a:t>
            </a:r>
            <a:endParaRPr lang="zh-CN" altLang="en-US" dirty="0">
              <a:solidFill>
                <a:schemeClr val="bg1"/>
              </a:solidFill>
            </a:endParaRPr>
          </a:p>
        </p:txBody>
      </p:sp>
      <p:sp>
        <p:nvSpPr>
          <p:cNvPr id="53" name="文本框 31"/>
          <p:cNvSpPr txBox="1">
            <a:spLocks noChangeArrowheads="1"/>
          </p:cNvSpPr>
          <p:nvPr/>
        </p:nvSpPr>
        <p:spPr bwMode="auto">
          <a:xfrm>
            <a:off x="1588623" y="2890838"/>
            <a:ext cx="8125400" cy="1293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400" b="1" dirty="0">
                <a:solidFill>
                  <a:schemeClr val="accent4"/>
                </a:solidFill>
              </a:rPr>
              <a:t>Weakness</a:t>
            </a:r>
          </a:p>
          <a:p>
            <a:r>
              <a:rPr lang="en-US" altLang="zh-CN" dirty="0">
                <a:solidFill>
                  <a:schemeClr val="bg1"/>
                </a:solidFill>
              </a:rPr>
              <a:t>- Gray scale images</a:t>
            </a:r>
          </a:p>
          <a:p>
            <a:r>
              <a:rPr lang="en-US" altLang="zh-CN" dirty="0">
                <a:solidFill>
                  <a:schemeClr val="bg1"/>
                </a:solidFill>
              </a:rPr>
              <a:t>- Relatively slow: 165s for 100 million rays</a:t>
            </a:r>
          </a:p>
          <a:p>
            <a:r>
              <a:rPr lang="en-US" altLang="zh-CN" dirty="0">
                <a:solidFill>
                  <a:schemeClr val="bg1"/>
                </a:solidFill>
              </a:rPr>
              <a:t>- Simple geometric optics: convex lens, aperture and screen</a:t>
            </a:r>
            <a:endParaRPr lang="zh-CN" altLang="en-US" dirty="0">
              <a:solidFill>
                <a:schemeClr val="bg1"/>
              </a:solidFill>
            </a:endParaRPr>
          </a:p>
        </p:txBody>
      </p:sp>
      <p:sp>
        <p:nvSpPr>
          <p:cNvPr id="54" name="文本框 32"/>
          <p:cNvSpPr txBox="1">
            <a:spLocks noChangeArrowheads="1"/>
          </p:cNvSpPr>
          <p:nvPr/>
        </p:nvSpPr>
        <p:spPr bwMode="auto">
          <a:xfrm>
            <a:off x="1588623" y="4429125"/>
            <a:ext cx="8125400"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400" b="1" dirty="0">
                <a:solidFill>
                  <a:schemeClr val="accent4"/>
                </a:solidFill>
              </a:rPr>
              <a:t>Improvement</a:t>
            </a:r>
          </a:p>
          <a:p>
            <a:r>
              <a:rPr lang="en-US" altLang="zh-CN" dirty="0">
                <a:solidFill>
                  <a:schemeClr val="bg1"/>
                </a:solidFill>
              </a:rPr>
              <a:t>- RGB images</a:t>
            </a:r>
          </a:p>
          <a:p>
            <a:r>
              <a:rPr lang="en-US" altLang="zh-CN" dirty="0">
                <a:solidFill>
                  <a:schemeClr val="bg1"/>
                </a:solidFill>
              </a:rPr>
              <a:t>- Multithread: speed up</a:t>
            </a:r>
          </a:p>
          <a:p>
            <a:r>
              <a:rPr lang="en-US" altLang="zh-CN" dirty="0">
                <a:solidFill>
                  <a:schemeClr val="bg1"/>
                </a:solidFill>
              </a:rPr>
              <a:t>- Consider physical optics: diffraction, scattering…</a:t>
            </a:r>
          </a:p>
        </p:txBody>
      </p:sp>
      <p:sp>
        <p:nvSpPr>
          <p:cNvPr id="4" name="灯片编号占位符 3"/>
          <p:cNvSpPr>
            <a:spLocks noGrp="1"/>
          </p:cNvSpPr>
          <p:nvPr>
            <p:ph type="sldNum" sz="quarter" idx="12"/>
          </p:nvPr>
        </p:nvSpPr>
        <p:spPr>
          <a:xfrm>
            <a:off x="9444305" y="6480969"/>
            <a:ext cx="2743200" cy="365125"/>
          </a:xfrm>
        </p:spPr>
        <p:txBody>
          <a:bodyPr/>
          <a:lstStyle/>
          <a:p>
            <a:fld id="{B68E90E9-AED2-4792-9068-CF108C6FFA54}" type="slidenum">
              <a:rPr lang="zh-CN" altLang="en-US" smtClean="0"/>
              <a:t>24</a:t>
            </a:fld>
            <a:r>
              <a:rPr lang="en-US" altLang="zh-CN" dirty="0"/>
              <a:t>/25</a:t>
            </a:r>
            <a:endParaRPr lang="zh-CN" altLang="en-US" dirty="0"/>
          </a:p>
        </p:txBody>
      </p:sp>
    </p:spTree>
    <p:extLst>
      <p:ext uri="{BB962C8B-B14F-4D97-AF65-F5344CB8AC3E}">
        <p14:creationId xmlns:p14="http://schemas.microsoft.com/office/powerpoint/2010/main" val="1885239068"/>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33" name="图片 3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V="1">
            <a:off x="9125579" y="3338208"/>
            <a:ext cx="4775822" cy="931984"/>
          </a:xfrm>
          <a:prstGeom prst="rect">
            <a:avLst/>
          </a:prstGeom>
        </p:spPr>
      </p:pic>
      <p:pic>
        <p:nvPicPr>
          <p:cNvPr id="34" name="图片 33"/>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0969986" y="2435718"/>
            <a:ext cx="679139" cy="3986813"/>
          </a:xfrm>
          <a:prstGeom prst="rect">
            <a:avLst/>
          </a:prstGeom>
        </p:spPr>
      </p:pic>
      <p:sp>
        <p:nvSpPr>
          <p:cNvPr id="31" name="矩形 30"/>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10"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n-ea"/>
                <a:sym typeface="微软雅黑 Light" pitchFamily="2" charset="-122"/>
              </a:rPr>
              <a:t>Conclusion</a:t>
            </a:r>
          </a:p>
        </p:txBody>
      </p:sp>
      <p:sp>
        <p:nvSpPr>
          <p:cNvPr id="16" name="Freeform 13"/>
          <p:cNvSpPr>
            <a:spLocks noEditPoints="1"/>
          </p:cNvSpPr>
          <p:nvPr/>
        </p:nvSpPr>
        <p:spPr bwMode="auto">
          <a:xfrm>
            <a:off x="7595244" y="565769"/>
            <a:ext cx="415060" cy="446782"/>
          </a:xfrm>
          <a:custGeom>
            <a:avLst/>
            <a:gdLst>
              <a:gd name="T0" fmla="*/ 255 w 847"/>
              <a:gd name="T1" fmla="*/ 138 h 903"/>
              <a:gd name="T2" fmla="*/ 555 w 847"/>
              <a:gd name="T3" fmla="*/ 100 h 903"/>
              <a:gd name="T4" fmla="*/ 448 w 847"/>
              <a:gd name="T5" fmla="*/ 61 h 903"/>
              <a:gd name="T6" fmla="*/ 324 w 847"/>
              <a:gd name="T7" fmla="*/ 61 h 903"/>
              <a:gd name="T8" fmla="*/ 217 w 847"/>
              <a:gd name="T9" fmla="*/ 100 h 903"/>
              <a:gd name="T10" fmla="*/ 697 w 847"/>
              <a:gd name="T11" fmla="*/ 782 h 903"/>
              <a:gd name="T12" fmla="*/ 709 w 847"/>
              <a:gd name="T13" fmla="*/ 755 h 903"/>
              <a:gd name="T14" fmla="*/ 660 w 847"/>
              <a:gd name="T15" fmla="*/ 586 h 903"/>
              <a:gd name="T16" fmla="*/ 629 w 847"/>
              <a:gd name="T17" fmla="*/ 586 h 903"/>
              <a:gd name="T18" fmla="*/ 629 w 847"/>
              <a:gd name="T19" fmla="*/ 716 h 903"/>
              <a:gd name="T20" fmla="*/ 630 w 847"/>
              <a:gd name="T21" fmla="*/ 719 h 903"/>
              <a:gd name="T22" fmla="*/ 631 w 847"/>
              <a:gd name="T23" fmla="*/ 722 h 903"/>
              <a:gd name="T24" fmla="*/ 633 w 847"/>
              <a:gd name="T25" fmla="*/ 724 h 903"/>
              <a:gd name="T26" fmla="*/ 807 w 847"/>
              <a:gd name="T27" fmla="*/ 596 h 903"/>
              <a:gd name="T28" fmla="*/ 644 w 847"/>
              <a:gd name="T29" fmla="*/ 510 h 903"/>
              <a:gd name="T30" fmla="*/ 607 w 847"/>
              <a:gd name="T31" fmla="*/ 899 h 903"/>
              <a:gd name="T32" fmla="*/ 837 w 847"/>
              <a:gd name="T33" fmla="*/ 743 h 903"/>
              <a:gd name="T34" fmla="*/ 808 w 847"/>
              <a:gd name="T35" fmla="*/ 737 h 903"/>
              <a:gd name="T36" fmla="*/ 645 w 847"/>
              <a:gd name="T37" fmla="*/ 872 h 903"/>
              <a:gd name="T38" fmla="*/ 481 w 847"/>
              <a:gd name="T39" fmla="*/ 675 h 903"/>
              <a:gd name="T40" fmla="*/ 676 w 847"/>
              <a:gd name="T41" fmla="*/ 543 h 903"/>
              <a:gd name="T42" fmla="*/ 808 w 847"/>
              <a:gd name="T43" fmla="*/ 737 h 903"/>
              <a:gd name="T44" fmla="*/ 284 w 847"/>
              <a:gd name="T45" fmla="*/ 736 h 903"/>
              <a:gd name="T46" fmla="*/ 485 w 847"/>
              <a:gd name="T47" fmla="*/ 536 h 903"/>
              <a:gd name="T48" fmla="*/ 526 w 847"/>
              <a:gd name="T49" fmla="*/ 505 h 903"/>
              <a:gd name="T50" fmla="*/ 732 w 847"/>
              <a:gd name="T51" fmla="*/ 306 h 903"/>
              <a:gd name="T52" fmla="*/ 740 w 847"/>
              <a:gd name="T53" fmla="*/ 494 h 903"/>
              <a:gd name="T54" fmla="*/ 772 w 847"/>
              <a:gd name="T55" fmla="*/ 505 h 903"/>
              <a:gd name="T56" fmla="*/ 772 w 847"/>
              <a:gd name="T57" fmla="*/ 208 h 903"/>
              <a:gd name="T58" fmla="*/ 40 w 847"/>
              <a:gd name="T59" fmla="*/ 167 h 903"/>
              <a:gd name="T60" fmla="*/ 0 w 847"/>
              <a:gd name="T61" fmla="*/ 314 h 903"/>
              <a:gd name="T62" fmla="*/ 0 w 847"/>
              <a:gd name="T63" fmla="*/ 536 h 903"/>
              <a:gd name="T64" fmla="*/ 0 w 847"/>
              <a:gd name="T65" fmla="*/ 751 h 903"/>
              <a:gd name="T66" fmla="*/ 427 w 847"/>
              <a:gd name="T67" fmla="*/ 791 h 903"/>
              <a:gd name="T68" fmla="*/ 32 w 847"/>
              <a:gd name="T69" fmla="*/ 314 h 903"/>
              <a:gd name="T70" fmla="*/ 40 w 847"/>
              <a:gd name="T71" fmla="*/ 306 h 903"/>
              <a:gd name="T72" fmla="*/ 252 w 847"/>
              <a:gd name="T73" fmla="*/ 505 h 903"/>
              <a:gd name="T74" fmla="*/ 32 w 847"/>
              <a:gd name="T75" fmla="*/ 314 h 903"/>
              <a:gd name="T76" fmla="*/ 252 w 847"/>
              <a:gd name="T77" fmla="*/ 536 h 903"/>
              <a:gd name="T78" fmla="*/ 40 w 847"/>
              <a:gd name="T79" fmla="*/ 736 h 903"/>
              <a:gd name="T80" fmla="*/ 32 w 847"/>
              <a:gd name="T81" fmla="*/ 536 h 903"/>
              <a:gd name="T82" fmla="*/ 284 w 847"/>
              <a:gd name="T83" fmla="*/ 505 h 903"/>
              <a:gd name="T84" fmla="*/ 284 w 847"/>
              <a:gd name="T85" fmla="*/ 306 h 903"/>
              <a:gd name="T86" fmla="*/ 495 w 847"/>
              <a:gd name="T87" fmla="*/ 505 h 903"/>
              <a:gd name="T88" fmla="*/ 511 w 847"/>
              <a:gd name="T89" fmla="*/ 207 h 903"/>
              <a:gd name="T90" fmla="*/ 538 w 847"/>
              <a:gd name="T91" fmla="*/ 235 h 903"/>
              <a:gd name="T92" fmla="*/ 483 w 847"/>
              <a:gd name="T93" fmla="*/ 235 h 903"/>
              <a:gd name="T94" fmla="*/ 268 w 847"/>
              <a:gd name="T95" fmla="*/ 207 h 903"/>
              <a:gd name="T96" fmla="*/ 295 w 847"/>
              <a:gd name="T97" fmla="*/ 235 h 903"/>
              <a:gd name="T98" fmla="*/ 241 w 847"/>
              <a:gd name="T99" fmla="*/ 23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47" h="903">
                <a:moveTo>
                  <a:pt x="217" y="100"/>
                </a:moveTo>
                <a:cubicBezTo>
                  <a:pt x="217" y="121"/>
                  <a:pt x="234" y="138"/>
                  <a:pt x="255" y="138"/>
                </a:cubicBezTo>
                <a:lnTo>
                  <a:pt x="517" y="138"/>
                </a:lnTo>
                <a:cubicBezTo>
                  <a:pt x="538" y="138"/>
                  <a:pt x="555" y="121"/>
                  <a:pt x="555" y="100"/>
                </a:cubicBezTo>
                <a:cubicBezTo>
                  <a:pt x="555" y="79"/>
                  <a:pt x="538" y="61"/>
                  <a:pt x="517" y="61"/>
                </a:cubicBezTo>
                <a:lnTo>
                  <a:pt x="448" y="61"/>
                </a:lnTo>
                <a:cubicBezTo>
                  <a:pt x="448" y="27"/>
                  <a:pt x="420" y="0"/>
                  <a:pt x="386" y="0"/>
                </a:cubicBezTo>
                <a:cubicBezTo>
                  <a:pt x="352" y="0"/>
                  <a:pt x="324" y="27"/>
                  <a:pt x="324" y="61"/>
                </a:cubicBezTo>
                <a:lnTo>
                  <a:pt x="255" y="61"/>
                </a:lnTo>
                <a:cubicBezTo>
                  <a:pt x="234" y="61"/>
                  <a:pt x="217" y="79"/>
                  <a:pt x="217" y="100"/>
                </a:cubicBezTo>
                <a:close/>
                <a:moveTo>
                  <a:pt x="686" y="777"/>
                </a:moveTo>
                <a:cubicBezTo>
                  <a:pt x="689" y="780"/>
                  <a:pt x="693" y="782"/>
                  <a:pt x="697" y="782"/>
                </a:cubicBezTo>
                <a:cubicBezTo>
                  <a:pt x="702" y="782"/>
                  <a:pt x="706" y="780"/>
                  <a:pt x="709" y="777"/>
                </a:cubicBezTo>
                <a:cubicBezTo>
                  <a:pt x="715" y="771"/>
                  <a:pt x="715" y="761"/>
                  <a:pt x="709" y="755"/>
                </a:cubicBezTo>
                <a:lnTo>
                  <a:pt x="660" y="706"/>
                </a:lnTo>
                <a:lnTo>
                  <a:pt x="660" y="586"/>
                </a:lnTo>
                <a:cubicBezTo>
                  <a:pt x="660" y="577"/>
                  <a:pt x="653" y="570"/>
                  <a:pt x="644" y="570"/>
                </a:cubicBezTo>
                <a:cubicBezTo>
                  <a:pt x="636" y="570"/>
                  <a:pt x="629" y="577"/>
                  <a:pt x="629" y="586"/>
                </a:cubicBezTo>
                <a:lnTo>
                  <a:pt x="629" y="713"/>
                </a:lnTo>
                <a:cubicBezTo>
                  <a:pt x="629" y="714"/>
                  <a:pt x="629" y="715"/>
                  <a:pt x="629" y="716"/>
                </a:cubicBezTo>
                <a:cubicBezTo>
                  <a:pt x="629" y="716"/>
                  <a:pt x="629" y="717"/>
                  <a:pt x="629" y="717"/>
                </a:cubicBezTo>
                <a:cubicBezTo>
                  <a:pt x="629" y="718"/>
                  <a:pt x="630" y="718"/>
                  <a:pt x="630" y="719"/>
                </a:cubicBezTo>
                <a:cubicBezTo>
                  <a:pt x="630" y="719"/>
                  <a:pt x="630" y="720"/>
                  <a:pt x="631" y="720"/>
                </a:cubicBezTo>
                <a:cubicBezTo>
                  <a:pt x="631" y="721"/>
                  <a:pt x="631" y="721"/>
                  <a:pt x="631" y="722"/>
                </a:cubicBezTo>
                <a:cubicBezTo>
                  <a:pt x="632" y="722"/>
                  <a:pt x="632" y="723"/>
                  <a:pt x="633" y="724"/>
                </a:cubicBezTo>
                <a:cubicBezTo>
                  <a:pt x="633" y="724"/>
                  <a:pt x="633" y="724"/>
                  <a:pt x="633" y="724"/>
                </a:cubicBezTo>
                <a:lnTo>
                  <a:pt x="686" y="777"/>
                </a:lnTo>
                <a:close/>
                <a:moveTo>
                  <a:pt x="807" y="596"/>
                </a:moveTo>
                <a:cubicBezTo>
                  <a:pt x="777" y="552"/>
                  <a:pt x="733" y="523"/>
                  <a:pt x="681" y="513"/>
                </a:cubicBezTo>
                <a:cubicBezTo>
                  <a:pt x="669" y="511"/>
                  <a:pt x="657" y="510"/>
                  <a:pt x="644" y="510"/>
                </a:cubicBezTo>
                <a:cubicBezTo>
                  <a:pt x="550" y="510"/>
                  <a:pt x="469" y="577"/>
                  <a:pt x="451" y="669"/>
                </a:cubicBezTo>
                <a:cubicBezTo>
                  <a:pt x="431" y="776"/>
                  <a:pt x="501" y="879"/>
                  <a:pt x="607" y="899"/>
                </a:cubicBezTo>
                <a:cubicBezTo>
                  <a:pt x="620" y="902"/>
                  <a:pt x="632" y="903"/>
                  <a:pt x="645" y="903"/>
                </a:cubicBezTo>
                <a:cubicBezTo>
                  <a:pt x="739" y="903"/>
                  <a:pt x="820" y="836"/>
                  <a:pt x="837" y="743"/>
                </a:cubicBezTo>
                <a:cubicBezTo>
                  <a:pt x="847" y="692"/>
                  <a:pt x="836" y="639"/>
                  <a:pt x="807" y="596"/>
                </a:cubicBezTo>
                <a:close/>
                <a:moveTo>
                  <a:pt x="808" y="737"/>
                </a:moveTo>
                <a:lnTo>
                  <a:pt x="808" y="737"/>
                </a:lnTo>
                <a:cubicBezTo>
                  <a:pt x="793" y="816"/>
                  <a:pt x="724" y="872"/>
                  <a:pt x="645" y="872"/>
                </a:cubicBezTo>
                <a:cubicBezTo>
                  <a:pt x="634" y="872"/>
                  <a:pt x="624" y="871"/>
                  <a:pt x="613" y="869"/>
                </a:cubicBezTo>
                <a:cubicBezTo>
                  <a:pt x="523" y="852"/>
                  <a:pt x="464" y="765"/>
                  <a:pt x="481" y="675"/>
                </a:cubicBezTo>
                <a:cubicBezTo>
                  <a:pt x="496" y="597"/>
                  <a:pt x="565" y="540"/>
                  <a:pt x="644" y="540"/>
                </a:cubicBezTo>
                <a:cubicBezTo>
                  <a:pt x="655" y="540"/>
                  <a:pt x="665" y="541"/>
                  <a:pt x="676" y="543"/>
                </a:cubicBezTo>
                <a:cubicBezTo>
                  <a:pt x="719" y="551"/>
                  <a:pt x="757" y="576"/>
                  <a:pt x="782" y="613"/>
                </a:cubicBezTo>
                <a:cubicBezTo>
                  <a:pt x="807" y="650"/>
                  <a:pt x="816" y="694"/>
                  <a:pt x="808" y="737"/>
                </a:cubicBezTo>
                <a:close/>
                <a:moveTo>
                  <a:pt x="413" y="736"/>
                </a:moveTo>
                <a:lnTo>
                  <a:pt x="284" y="736"/>
                </a:lnTo>
                <a:lnTo>
                  <a:pt x="284" y="536"/>
                </a:lnTo>
                <a:lnTo>
                  <a:pt x="485" y="536"/>
                </a:lnTo>
                <a:cubicBezTo>
                  <a:pt x="497" y="524"/>
                  <a:pt x="512" y="514"/>
                  <a:pt x="527" y="505"/>
                </a:cubicBezTo>
                <a:lnTo>
                  <a:pt x="526" y="505"/>
                </a:lnTo>
                <a:lnTo>
                  <a:pt x="526" y="306"/>
                </a:lnTo>
                <a:lnTo>
                  <a:pt x="732" y="306"/>
                </a:lnTo>
                <a:cubicBezTo>
                  <a:pt x="736" y="306"/>
                  <a:pt x="740" y="309"/>
                  <a:pt x="740" y="314"/>
                </a:cubicBezTo>
                <a:lnTo>
                  <a:pt x="740" y="494"/>
                </a:lnTo>
                <a:cubicBezTo>
                  <a:pt x="751" y="499"/>
                  <a:pt x="762" y="505"/>
                  <a:pt x="772" y="511"/>
                </a:cubicBezTo>
                <a:lnTo>
                  <a:pt x="772" y="505"/>
                </a:lnTo>
                <a:lnTo>
                  <a:pt x="772" y="314"/>
                </a:lnTo>
                <a:lnTo>
                  <a:pt x="772" y="208"/>
                </a:lnTo>
                <a:cubicBezTo>
                  <a:pt x="772" y="185"/>
                  <a:pt x="754" y="167"/>
                  <a:pt x="732" y="167"/>
                </a:cubicBezTo>
                <a:lnTo>
                  <a:pt x="40" y="167"/>
                </a:lnTo>
                <a:cubicBezTo>
                  <a:pt x="18" y="167"/>
                  <a:pt x="0" y="185"/>
                  <a:pt x="0" y="208"/>
                </a:cubicBezTo>
                <a:lnTo>
                  <a:pt x="0" y="314"/>
                </a:lnTo>
                <a:lnTo>
                  <a:pt x="0" y="505"/>
                </a:lnTo>
                <a:lnTo>
                  <a:pt x="0" y="536"/>
                </a:lnTo>
                <a:lnTo>
                  <a:pt x="0" y="727"/>
                </a:lnTo>
                <a:lnTo>
                  <a:pt x="0" y="751"/>
                </a:lnTo>
                <a:cubicBezTo>
                  <a:pt x="0" y="773"/>
                  <a:pt x="18" y="791"/>
                  <a:pt x="40" y="791"/>
                </a:cubicBezTo>
                <a:lnTo>
                  <a:pt x="427" y="791"/>
                </a:lnTo>
                <a:cubicBezTo>
                  <a:pt x="420" y="773"/>
                  <a:pt x="415" y="755"/>
                  <a:pt x="413" y="736"/>
                </a:cubicBezTo>
                <a:close/>
                <a:moveTo>
                  <a:pt x="32" y="314"/>
                </a:moveTo>
                <a:lnTo>
                  <a:pt x="32" y="314"/>
                </a:lnTo>
                <a:cubicBezTo>
                  <a:pt x="32" y="309"/>
                  <a:pt x="36" y="306"/>
                  <a:pt x="40" y="306"/>
                </a:cubicBezTo>
                <a:lnTo>
                  <a:pt x="252" y="306"/>
                </a:lnTo>
                <a:lnTo>
                  <a:pt x="252" y="505"/>
                </a:lnTo>
                <a:lnTo>
                  <a:pt x="32" y="505"/>
                </a:lnTo>
                <a:lnTo>
                  <a:pt x="32" y="314"/>
                </a:lnTo>
                <a:close/>
                <a:moveTo>
                  <a:pt x="252" y="536"/>
                </a:moveTo>
                <a:lnTo>
                  <a:pt x="252" y="536"/>
                </a:lnTo>
                <a:lnTo>
                  <a:pt x="252" y="736"/>
                </a:lnTo>
                <a:lnTo>
                  <a:pt x="40" y="736"/>
                </a:lnTo>
                <a:cubicBezTo>
                  <a:pt x="36" y="736"/>
                  <a:pt x="32" y="732"/>
                  <a:pt x="32" y="727"/>
                </a:cubicBezTo>
                <a:lnTo>
                  <a:pt x="32" y="536"/>
                </a:lnTo>
                <a:lnTo>
                  <a:pt x="252" y="536"/>
                </a:lnTo>
                <a:close/>
                <a:moveTo>
                  <a:pt x="284" y="505"/>
                </a:moveTo>
                <a:lnTo>
                  <a:pt x="284" y="505"/>
                </a:lnTo>
                <a:lnTo>
                  <a:pt x="284" y="306"/>
                </a:lnTo>
                <a:lnTo>
                  <a:pt x="495" y="306"/>
                </a:lnTo>
                <a:lnTo>
                  <a:pt x="495" y="505"/>
                </a:lnTo>
                <a:lnTo>
                  <a:pt x="284" y="505"/>
                </a:lnTo>
                <a:close/>
                <a:moveTo>
                  <a:pt x="511" y="207"/>
                </a:moveTo>
                <a:lnTo>
                  <a:pt x="511" y="207"/>
                </a:lnTo>
                <a:cubicBezTo>
                  <a:pt x="526" y="207"/>
                  <a:pt x="538" y="219"/>
                  <a:pt x="538" y="235"/>
                </a:cubicBezTo>
                <a:cubicBezTo>
                  <a:pt x="538" y="250"/>
                  <a:pt x="526" y="262"/>
                  <a:pt x="511" y="262"/>
                </a:cubicBezTo>
                <a:cubicBezTo>
                  <a:pt x="496" y="262"/>
                  <a:pt x="483" y="250"/>
                  <a:pt x="483" y="235"/>
                </a:cubicBezTo>
                <a:cubicBezTo>
                  <a:pt x="483" y="219"/>
                  <a:pt x="496" y="207"/>
                  <a:pt x="511" y="207"/>
                </a:cubicBezTo>
                <a:close/>
                <a:moveTo>
                  <a:pt x="268" y="207"/>
                </a:moveTo>
                <a:lnTo>
                  <a:pt x="268" y="207"/>
                </a:lnTo>
                <a:cubicBezTo>
                  <a:pt x="283" y="207"/>
                  <a:pt x="295" y="219"/>
                  <a:pt x="295" y="235"/>
                </a:cubicBezTo>
                <a:cubicBezTo>
                  <a:pt x="295" y="250"/>
                  <a:pt x="283" y="262"/>
                  <a:pt x="268" y="262"/>
                </a:cubicBezTo>
                <a:cubicBezTo>
                  <a:pt x="253" y="262"/>
                  <a:pt x="241" y="250"/>
                  <a:pt x="241" y="235"/>
                </a:cubicBezTo>
                <a:cubicBezTo>
                  <a:pt x="241" y="219"/>
                  <a:pt x="253" y="207"/>
                  <a:pt x="268" y="207"/>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a:solidFill>
                <a:schemeClr val="bg1"/>
              </a:solidFill>
            </a:endParaRPr>
          </a:p>
        </p:txBody>
      </p:sp>
      <p:sp>
        <p:nvSpPr>
          <p:cNvPr id="11" name="文本框 43"/>
          <p:cNvSpPr txBox="1">
            <a:spLocks noChangeArrowheads="1"/>
          </p:cNvSpPr>
          <p:nvPr/>
        </p:nvSpPr>
        <p:spPr bwMode="auto">
          <a:xfrm>
            <a:off x="2064582" y="1269543"/>
            <a:ext cx="81634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b="1" dirty="0">
                <a:solidFill>
                  <a:schemeClr val="accent4"/>
                </a:solidFill>
              </a:rPr>
              <a:t>Objective:</a:t>
            </a:r>
            <a:r>
              <a:rPr lang="en-US" altLang="zh-CN" b="1" dirty="0">
                <a:solidFill>
                  <a:schemeClr val="bg1"/>
                </a:solidFill>
              </a:rPr>
              <a:t> </a:t>
            </a:r>
            <a:r>
              <a:rPr lang="en-US" altLang="zh-CN" dirty="0">
                <a:solidFill>
                  <a:schemeClr val="bg1"/>
                </a:solidFill>
              </a:rPr>
              <a:t>Derive a 3D optics imaging simulation software for CCD camera.</a:t>
            </a:r>
            <a:endParaRPr lang="zh-CN" altLang="en-US" dirty="0">
              <a:solidFill>
                <a:schemeClr val="bg1"/>
              </a:solidFill>
            </a:endParaRPr>
          </a:p>
        </p:txBody>
      </p:sp>
      <p:sp>
        <p:nvSpPr>
          <p:cNvPr id="12" name="文本框 44"/>
          <p:cNvSpPr txBox="1">
            <a:spLocks noChangeArrowheads="1"/>
          </p:cNvSpPr>
          <p:nvPr/>
        </p:nvSpPr>
        <p:spPr bwMode="auto">
          <a:xfrm>
            <a:off x="2064582" y="3662538"/>
            <a:ext cx="8010596"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b="1" dirty="0">
                <a:solidFill>
                  <a:schemeClr val="accent4"/>
                </a:solidFill>
              </a:rPr>
              <a:t>Solution:</a:t>
            </a:r>
            <a:r>
              <a:rPr lang="en-US" altLang="zh-CN" dirty="0">
                <a:solidFill>
                  <a:schemeClr val="bg1"/>
                </a:solidFill>
              </a:rPr>
              <a:t> Build up an optical imaging system based on C++ and create UI to integrate all the adjustable functions.</a:t>
            </a:r>
          </a:p>
        </p:txBody>
      </p:sp>
      <p:sp>
        <p:nvSpPr>
          <p:cNvPr id="13" name="文本框 45"/>
          <p:cNvSpPr txBox="1">
            <a:spLocks noChangeArrowheads="1"/>
          </p:cNvSpPr>
          <p:nvPr/>
        </p:nvSpPr>
        <p:spPr bwMode="auto">
          <a:xfrm>
            <a:off x="2064582" y="4418188"/>
            <a:ext cx="8085922"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b="1" dirty="0">
                <a:solidFill>
                  <a:schemeClr val="accent4"/>
                </a:solidFill>
              </a:rPr>
              <a:t>Outcomes:</a:t>
            </a:r>
            <a:r>
              <a:rPr lang="en-US" altLang="zh-CN" dirty="0">
                <a:solidFill>
                  <a:schemeClr val="bg1"/>
                </a:solidFill>
              </a:rPr>
              <a:t> The system can simulate images according to the input rays with higher than 70% accuracy.</a:t>
            </a:r>
          </a:p>
        </p:txBody>
      </p:sp>
      <p:sp>
        <p:nvSpPr>
          <p:cNvPr id="15" name="文本框 47"/>
          <p:cNvSpPr txBox="1">
            <a:spLocks noChangeArrowheads="1"/>
          </p:cNvSpPr>
          <p:nvPr/>
        </p:nvSpPr>
        <p:spPr bwMode="auto">
          <a:xfrm>
            <a:off x="2064582" y="6085063"/>
            <a:ext cx="7747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b="1" dirty="0">
                <a:solidFill>
                  <a:schemeClr val="accent4"/>
                </a:solidFill>
              </a:rPr>
              <a:t>Achievements:</a:t>
            </a:r>
            <a:r>
              <a:rPr lang="en-US" altLang="zh-CN" dirty="0">
                <a:solidFill>
                  <a:schemeClr val="bg1"/>
                </a:solidFill>
              </a:rPr>
              <a:t> Utilize software to simulate optical imaging successfully. </a:t>
            </a:r>
          </a:p>
        </p:txBody>
      </p:sp>
      <p:pic>
        <p:nvPicPr>
          <p:cNvPr id="17" name="图片 48"/>
          <p:cNvPicPr>
            <a:picLocks noChangeAspect="1" noChangeArrowheads="1"/>
          </p:cNvPicPr>
          <p:nvPr/>
        </p:nvPicPr>
        <p:blipFill>
          <a:blip r:embed="rId6" cstate="print">
            <a:extLst>
              <a:ext uri="{28A0092B-C50C-407E-A947-70E740481C1C}">
                <a14:useLocalDpi xmlns:a14="http://schemas.microsoft.com/office/drawing/2010/main" val="0"/>
              </a:ext>
            </a:extLst>
          </a:blip>
          <a:srcRect l="22556" t="34937" r="23247" b="37309"/>
          <a:stretch>
            <a:fillRect/>
          </a:stretch>
        </p:blipFill>
        <p:spPr bwMode="auto">
          <a:xfrm>
            <a:off x="2651957" y="5140500"/>
            <a:ext cx="2533650" cy="796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8" name="组合 49"/>
          <p:cNvGrpSpPr>
            <a:grpSpLocks/>
          </p:cNvGrpSpPr>
          <p:nvPr/>
        </p:nvGrpSpPr>
        <p:grpSpPr bwMode="auto">
          <a:xfrm>
            <a:off x="6238119" y="5140500"/>
            <a:ext cx="2522538" cy="803275"/>
            <a:chOff x="4459287" y="531813"/>
            <a:chExt cx="2535097" cy="797235"/>
          </a:xfrm>
        </p:grpSpPr>
        <p:sp>
          <p:nvSpPr>
            <p:cNvPr id="19" name="矩形 50"/>
            <p:cNvSpPr>
              <a:spLocks noChangeArrowheads="1"/>
            </p:cNvSpPr>
            <p:nvPr/>
          </p:nvSpPr>
          <p:spPr bwMode="auto">
            <a:xfrm>
              <a:off x="4459287" y="531813"/>
              <a:ext cx="2535097" cy="797235"/>
            </a:xfrm>
            <a:prstGeom prst="rect">
              <a:avLst/>
            </a:prstGeom>
            <a:solidFill>
              <a:schemeClr val="tx1"/>
            </a:solidFill>
            <a:ln w="9525" algn="ctr">
              <a:solidFill>
                <a:schemeClr val="tx1"/>
              </a:solidFill>
              <a:round/>
              <a:headEnd/>
              <a:tailE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p>
          </p:txBody>
        </p:sp>
        <p:pic>
          <p:nvPicPr>
            <p:cNvPr id="20" name="图片 51"/>
            <p:cNvPicPr>
              <a:picLocks noChangeAspect="1" noChangeArrowheads="1"/>
            </p:cNvPicPr>
            <p:nvPr/>
          </p:nvPicPr>
          <p:blipFill>
            <a:blip r:embed="rId7" cstate="print">
              <a:extLst>
                <a:ext uri="{28A0092B-C50C-407E-A947-70E740481C1C}">
                  <a14:useLocalDpi xmlns:a14="http://schemas.microsoft.com/office/drawing/2010/main" val="0"/>
                </a:ext>
              </a:extLst>
            </a:blip>
            <a:srcRect t="25876" r="7361" b="45053"/>
            <a:stretch>
              <a:fillRect/>
            </a:stretch>
          </p:blipFill>
          <p:spPr bwMode="auto">
            <a:xfrm rot="150779" flipH="1">
              <a:off x="4469543" y="668855"/>
              <a:ext cx="2500571" cy="523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 name="灯片编号占位符 3"/>
          <p:cNvSpPr>
            <a:spLocks noGrp="1"/>
          </p:cNvSpPr>
          <p:nvPr>
            <p:ph type="sldNum" sz="quarter" idx="12"/>
          </p:nvPr>
        </p:nvSpPr>
        <p:spPr>
          <a:xfrm>
            <a:off x="9448800" y="6473912"/>
            <a:ext cx="2743200" cy="365125"/>
          </a:xfrm>
        </p:spPr>
        <p:txBody>
          <a:bodyPr/>
          <a:lstStyle/>
          <a:p>
            <a:fld id="{B68E90E9-AED2-4792-9068-CF108C6FFA54}" type="slidenum">
              <a:rPr lang="zh-CN" altLang="en-US" smtClean="0"/>
              <a:t>25</a:t>
            </a:fld>
            <a:r>
              <a:rPr lang="en-US" altLang="zh-CN" dirty="0"/>
              <a:t>/25</a:t>
            </a:r>
            <a:endParaRPr lang="zh-CN" altLang="en-US" dirty="0"/>
          </a:p>
        </p:txBody>
      </p:sp>
      <p:pic>
        <p:nvPicPr>
          <p:cNvPr id="2" name="图片 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030957" y="1746411"/>
            <a:ext cx="3816904" cy="1729964"/>
          </a:xfrm>
          <a:prstGeom prst="rect">
            <a:avLst/>
          </a:prstGeom>
        </p:spPr>
      </p:pic>
    </p:spTree>
    <p:extLst>
      <p:ext uri="{BB962C8B-B14F-4D97-AF65-F5344CB8AC3E}">
        <p14:creationId xmlns:p14="http://schemas.microsoft.com/office/powerpoint/2010/main" val="230669552"/>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33" name="图片 3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V="1">
            <a:off x="9125579" y="3338208"/>
            <a:ext cx="4775822" cy="931984"/>
          </a:xfrm>
          <a:prstGeom prst="rect">
            <a:avLst/>
          </a:prstGeom>
        </p:spPr>
      </p:pic>
      <p:pic>
        <p:nvPicPr>
          <p:cNvPr id="34" name="图片 33"/>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0969986" y="2435718"/>
            <a:ext cx="679139" cy="3986813"/>
          </a:xfrm>
          <a:prstGeom prst="rect">
            <a:avLst/>
          </a:prstGeom>
        </p:spPr>
      </p:pic>
      <p:sp>
        <p:nvSpPr>
          <p:cNvPr id="31" name="矩形 30"/>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lnSpc>
                <a:spcPct val="125000"/>
              </a:lnSpc>
              <a:spcAft>
                <a:spcPts val="0"/>
              </a:spcAft>
              <a:buSzPts val="1200"/>
            </a:pPr>
            <a:r>
              <a:rPr lang="en-US" altLang="zh-CN" sz="2000" baseline="30000" dirty="0">
                <a:latin typeface="Times New Roman" panose="02020603050405020304" pitchFamily="18" charset="0"/>
              </a:rPr>
              <a:t>1. OPTIS-SPEOS, Official Site, URL: https://www.optis-world.com/product-offering-light-simulation-virtual-reality-software/SPEOS, online.</a:t>
            </a:r>
            <a:endParaRPr lang="zh-CN" altLang="zh-CN" sz="2000" baseline="30000" dirty="0">
              <a:latin typeface="Times New Roman" panose="02020603050405020304" pitchFamily="18" charset="0"/>
            </a:endParaRPr>
          </a:p>
          <a:p>
            <a:pPr algn="just">
              <a:lnSpc>
                <a:spcPct val="125000"/>
              </a:lnSpc>
              <a:spcAft>
                <a:spcPts val="0"/>
              </a:spcAft>
            </a:pPr>
            <a:r>
              <a:rPr lang="en-US" altLang="zh-CN" sz="2000" dirty="0">
                <a:latin typeface="Times New Roman" panose="02020603050405020304" pitchFamily="18" charset="0"/>
              </a:rPr>
              <a:t> </a:t>
            </a:r>
            <a:endParaRPr lang="zh-CN" altLang="zh-CN" sz="2000" dirty="0">
              <a:latin typeface="Times New Roman" panose="02020603050405020304" pitchFamily="18" charset="0"/>
            </a:endParaRPr>
          </a:p>
          <a:p>
            <a:pPr lvl="0" algn="just">
              <a:lnSpc>
                <a:spcPct val="125000"/>
              </a:lnSpc>
              <a:spcAft>
                <a:spcPts val="0"/>
              </a:spcAft>
              <a:buSzPts val="1200"/>
            </a:pPr>
            <a:r>
              <a:rPr lang="en-US" altLang="zh-CN" sz="2000" baseline="30000" dirty="0">
                <a:latin typeface="Times New Roman" panose="02020603050405020304" pitchFamily="18" charset="0"/>
              </a:rPr>
              <a:t>2. Wang </a:t>
            </a:r>
            <a:r>
              <a:rPr lang="en-US" altLang="zh-CN" sz="2000" baseline="30000" dirty="0" err="1">
                <a:latin typeface="Times New Roman" panose="02020603050405020304" pitchFamily="18" charset="0"/>
              </a:rPr>
              <a:t>Zilong</a:t>
            </a:r>
            <a:r>
              <a:rPr lang="en-US" altLang="zh-CN" sz="2000" baseline="30000" dirty="0">
                <a:latin typeface="Times New Roman" panose="02020603050405020304" pitchFamily="18" charset="0"/>
              </a:rPr>
              <a:t> and Xiao </a:t>
            </a:r>
            <a:r>
              <a:rPr lang="en-US" altLang="zh-CN" sz="2000" baseline="30000" dirty="0" err="1">
                <a:latin typeface="Times New Roman" panose="02020603050405020304" pitchFamily="18" charset="0"/>
              </a:rPr>
              <a:t>Shuangjiu</a:t>
            </a:r>
            <a:r>
              <a:rPr lang="en-US" altLang="zh-CN" sz="2000" baseline="30000" dirty="0">
                <a:latin typeface="Times New Roman" panose="02020603050405020304" pitchFamily="18" charset="0"/>
              </a:rPr>
              <a:t>, " Simulation of Human Eye Optical System Properties and Depth of Field Variation," International Journal of Machine Learning and Computing, Vol. 3, No. 5, pp. 413-418, Oct 2013.</a:t>
            </a:r>
            <a:endParaRPr lang="zh-CN" altLang="zh-CN" sz="2000" baseline="30000" dirty="0">
              <a:latin typeface="Times New Roman" panose="02020603050405020304" pitchFamily="18" charset="0"/>
            </a:endParaRPr>
          </a:p>
          <a:p>
            <a:pPr algn="just">
              <a:lnSpc>
                <a:spcPct val="125000"/>
              </a:lnSpc>
              <a:spcAft>
                <a:spcPts val="0"/>
              </a:spcAft>
            </a:pPr>
            <a:r>
              <a:rPr lang="en-US" altLang="zh-CN" sz="2000" dirty="0">
                <a:latin typeface="Times New Roman" panose="02020603050405020304" pitchFamily="18" charset="0"/>
              </a:rPr>
              <a:t> </a:t>
            </a:r>
            <a:endParaRPr lang="zh-CN" altLang="zh-CN" sz="2000" dirty="0">
              <a:latin typeface="Times New Roman" panose="02020603050405020304" pitchFamily="18" charset="0"/>
            </a:endParaRPr>
          </a:p>
          <a:p>
            <a:pPr lvl="0" algn="just">
              <a:lnSpc>
                <a:spcPct val="125000"/>
              </a:lnSpc>
              <a:spcAft>
                <a:spcPts val="0"/>
              </a:spcAft>
              <a:buSzPts val="1200"/>
            </a:pPr>
            <a:r>
              <a:rPr lang="en-US" altLang="zh-CN" sz="2000" baseline="30000" dirty="0">
                <a:latin typeface="Times New Roman" panose="02020603050405020304" pitchFamily="18" charset="0"/>
              </a:rPr>
              <a:t>3. Li Na; Ding </a:t>
            </a:r>
            <a:r>
              <a:rPr lang="en-US" altLang="zh-CN" sz="2000" baseline="30000" dirty="0" err="1">
                <a:latin typeface="Times New Roman" panose="02020603050405020304" pitchFamily="18" charset="0"/>
              </a:rPr>
              <a:t>Ya-lin</a:t>
            </a:r>
            <a:r>
              <a:rPr lang="en-US" altLang="zh-CN" sz="2000" baseline="30000" dirty="0">
                <a:latin typeface="Times New Roman" panose="02020603050405020304" pitchFamily="18" charset="0"/>
              </a:rPr>
              <a:t>; </a:t>
            </a:r>
            <a:r>
              <a:rPr lang="en-US" altLang="zh-CN" sz="2000" baseline="30000" dirty="0" err="1">
                <a:latin typeface="Times New Roman" panose="02020603050405020304" pitchFamily="18" charset="0"/>
              </a:rPr>
              <a:t>Leng</a:t>
            </a:r>
            <a:r>
              <a:rPr lang="en-US" altLang="zh-CN" sz="2000" baseline="30000" dirty="0">
                <a:latin typeface="Times New Roman" panose="02020603050405020304" pitchFamily="18" charset="0"/>
              </a:rPr>
              <a:t> </a:t>
            </a:r>
            <a:r>
              <a:rPr lang="en-US" altLang="zh-CN" sz="2000" baseline="30000" dirty="0" err="1">
                <a:latin typeface="Times New Roman" panose="02020603050405020304" pitchFamily="18" charset="0"/>
              </a:rPr>
              <a:t>Xue</a:t>
            </a:r>
            <a:r>
              <a:rPr lang="en-US" altLang="zh-CN" sz="2000" baseline="30000" dirty="0">
                <a:latin typeface="Times New Roman" panose="02020603050405020304" pitchFamily="18" charset="0"/>
              </a:rPr>
              <a:t>; Zhou Jiu-</a:t>
            </a:r>
            <a:r>
              <a:rPr lang="en-US" altLang="zh-CN" sz="2000" baseline="30000" dirty="0" err="1">
                <a:latin typeface="Times New Roman" panose="02020603050405020304" pitchFamily="18" charset="0"/>
              </a:rPr>
              <a:t>fei</a:t>
            </a:r>
            <a:r>
              <a:rPr lang="en-US" altLang="zh-CN" sz="2000" baseline="30000" dirty="0">
                <a:latin typeface="Times New Roman" panose="02020603050405020304" pitchFamily="18" charset="0"/>
              </a:rPr>
              <a:t>; Zheng </a:t>
            </a:r>
            <a:r>
              <a:rPr lang="en-US" altLang="zh-CN" sz="2000" baseline="30000" dirty="0" err="1">
                <a:latin typeface="Times New Roman" panose="02020603050405020304" pitchFamily="18" charset="0"/>
              </a:rPr>
              <a:t>Fei</a:t>
            </a:r>
            <a:r>
              <a:rPr lang="en-US" altLang="zh-CN" sz="2000" baseline="30000" dirty="0">
                <a:latin typeface="Times New Roman" panose="02020603050405020304" pitchFamily="18" charset="0"/>
              </a:rPr>
              <a:t>, “Analysis and Design of Linearity CCD Camera Simulation System,” Appl. Dec.24, 922-7 (2009)</a:t>
            </a:r>
            <a:endParaRPr lang="zh-CN" altLang="zh-CN" sz="2000" baseline="30000" dirty="0">
              <a:latin typeface="Times New Roman" panose="02020603050405020304" pitchFamily="18" charset="0"/>
            </a:endParaRPr>
          </a:p>
          <a:p>
            <a:pPr algn="just">
              <a:lnSpc>
                <a:spcPct val="125000"/>
              </a:lnSpc>
              <a:spcAft>
                <a:spcPts val="0"/>
              </a:spcAft>
            </a:pPr>
            <a:r>
              <a:rPr lang="en-US" altLang="zh-CN" sz="2000" dirty="0">
                <a:latin typeface="Times New Roman" panose="02020603050405020304" pitchFamily="18" charset="0"/>
              </a:rPr>
              <a:t> </a:t>
            </a:r>
            <a:endParaRPr lang="zh-CN" altLang="zh-CN" sz="2000" dirty="0">
              <a:latin typeface="Times New Roman" panose="02020603050405020304" pitchFamily="18" charset="0"/>
            </a:endParaRPr>
          </a:p>
          <a:p>
            <a:pPr lvl="0" algn="just">
              <a:lnSpc>
                <a:spcPct val="125000"/>
              </a:lnSpc>
              <a:spcAft>
                <a:spcPts val="0"/>
              </a:spcAft>
              <a:buSzPts val="1200"/>
            </a:pPr>
            <a:r>
              <a:rPr lang="en-US" altLang="zh-CN" sz="2000" baseline="30000" dirty="0">
                <a:latin typeface="Times New Roman" panose="02020603050405020304" pitchFamily="18" charset="0"/>
              </a:rPr>
              <a:t>4. N. Bhattacharya, H. B. van Linden van den </a:t>
            </a:r>
            <a:r>
              <a:rPr lang="en-US" altLang="zh-CN" sz="2000" baseline="30000" dirty="0" err="1">
                <a:latin typeface="Times New Roman" panose="02020603050405020304" pitchFamily="18" charset="0"/>
              </a:rPr>
              <a:t>Heuvell</a:t>
            </a:r>
            <a:r>
              <a:rPr lang="en-US" altLang="zh-CN" sz="2000" baseline="30000" dirty="0">
                <a:latin typeface="Times New Roman" panose="02020603050405020304" pitchFamily="18" charset="0"/>
              </a:rPr>
              <a:t>, and R. J. C. </a:t>
            </a:r>
            <a:r>
              <a:rPr lang="en-US" altLang="zh-CN" sz="2000" baseline="30000" dirty="0" err="1">
                <a:latin typeface="Times New Roman" panose="02020603050405020304" pitchFamily="18" charset="0"/>
              </a:rPr>
              <a:t>Spreeuw</a:t>
            </a:r>
            <a:r>
              <a:rPr lang="en-US" altLang="zh-CN" sz="2000" baseline="30000" dirty="0">
                <a:latin typeface="Times New Roman" panose="02020603050405020304" pitchFamily="18" charset="0"/>
              </a:rPr>
              <a:t>, “Implementation of Quantum Search Algorithm using Classical Fourier Optics,” Phys. Rev. Lett. 88, 137901.</a:t>
            </a:r>
            <a:endParaRPr lang="zh-CN" altLang="zh-CN" sz="2000" baseline="30000" dirty="0">
              <a:latin typeface="Times New Roman" panose="02020603050405020304" pitchFamily="18" charset="0"/>
            </a:endParaRPr>
          </a:p>
          <a:p>
            <a:pPr marL="180340" algn="just">
              <a:lnSpc>
                <a:spcPct val="125000"/>
              </a:lnSpc>
              <a:spcAft>
                <a:spcPts val="0"/>
              </a:spcAft>
            </a:pPr>
            <a:r>
              <a:rPr lang="en-US" altLang="zh-CN" sz="2000" dirty="0">
                <a:latin typeface="Times New Roman" panose="02020603050405020304" pitchFamily="18" charset="0"/>
              </a:rPr>
              <a:t> </a:t>
            </a:r>
            <a:endParaRPr lang="zh-CN" altLang="zh-CN" sz="2000" dirty="0">
              <a:latin typeface="Times New Roman" panose="02020603050405020304" pitchFamily="18" charset="0"/>
            </a:endParaRPr>
          </a:p>
          <a:p>
            <a:pPr lvl="0" algn="just">
              <a:lnSpc>
                <a:spcPct val="125000"/>
              </a:lnSpc>
              <a:spcAft>
                <a:spcPts val="0"/>
              </a:spcAft>
              <a:buSzPts val="1200"/>
            </a:pPr>
            <a:r>
              <a:rPr lang="en-US" altLang="zh-CN" sz="2000" baseline="30000" dirty="0">
                <a:latin typeface="Times New Roman" panose="02020603050405020304" pitchFamily="18" charset="0"/>
              </a:rPr>
              <a:t>5. CHEN X, YU Q, YANG D, TAN H, “Ray tracing based optical camera simulation imaging method, involves performing image degeneration process to obtain analog circuit simulation image, and obtaining digital quantized simulation image to output digital image of camera,” BEIJING TECHNOLOGY INST(BEIT-C), CN107092752-A</a:t>
            </a:r>
            <a:endParaRPr lang="zh-CN" altLang="zh-CN" sz="2000" baseline="30000" dirty="0">
              <a:latin typeface="Times New Roman" panose="02020603050405020304" pitchFamily="18" charset="0"/>
            </a:endParaRPr>
          </a:p>
        </p:txBody>
      </p:sp>
      <p:sp>
        <p:nvSpPr>
          <p:cNvPr id="10"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n-ea"/>
                <a:sym typeface="微软雅黑 Light" pitchFamily="2" charset="-122"/>
              </a:rPr>
              <a:t>References</a:t>
            </a:r>
          </a:p>
        </p:txBody>
      </p:sp>
      <p:sp>
        <p:nvSpPr>
          <p:cNvPr id="16" name="Freeform 13"/>
          <p:cNvSpPr>
            <a:spLocks noEditPoints="1"/>
          </p:cNvSpPr>
          <p:nvPr/>
        </p:nvSpPr>
        <p:spPr bwMode="auto">
          <a:xfrm>
            <a:off x="7595244" y="565769"/>
            <a:ext cx="415060" cy="446782"/>
          </a:xfrm>
          <a:custGeom>
            <a:avLst/>
            <a:gdLst>
              <a:gd name="T0" fmla="*/ 255 w 847"/>
              <a:gd name="T1" fmla="*/ 138 h 903"/>
              <a:gd name="T2" fmla="*/ 555 w 847"/>
              <a:gd name="T3" fmla="*/ 100 h 903"/>
              <a:gd name="T4" fmla="*/ 448 w 847"/>
              <a:gd name="T5" fmla="*/ 61 h 903"/>
              <a:gd name="T6" fmla="*/ 324 w 847"/>
              <a:gd name="T7" fmla="*/ 61 h 903"/>
              <a:gd name="T8" fmla="*/ 217 w 847"/>
              <a:gd name="T9" fmla="*/ 100 h 903"/>
              <a:gd name="T10" fmla="*/ 697 w 847"/>
              <a:gd name="T11" fmla="*/ 782 h 903"/>
              <a:gd name="T12" fmla="*/ 709 w 847"/>
              <a:gd name="T13" fmla="*/ 755 h 903"/>
              <a:gd name="T14" fmla="*/ 660 w 847"/>
              <a:gd name="T15" fmla="*/ 586 h 903"/>
              <a:gd name="T16" fmla="*/ 629 w 847"/>
              <a:gd name="T17" fmla="*/ 586 h 903"/>
              <a:gd name="T18" fmla="*/ 629 w 847"/>
              <a:gd name="T19" fmla="*/ 716 h 903"/>
              <a:gd name="T20" fmla="*/ 630 w 847"/>
              <a:gd name="T21" fmla="*/ 719 h 903"/>
              <a:gd name="T22" fmla="*/ 631 w 847"/>
              <a:gd name="T23" fmla="*/ 722 h 903"/>
              <a:gd name="T24" fmla="*/ 633 w 847"/>
              <a:gd name="T25" fmla="*/ 724 h 903"/>
              <a:gd name="T26" fmla="*/ 807 w 847"/>
              <a:gd name="T27" fmla="*/ 596 h 903"/>
              <a:gd name="T28" fmla="*/ 644 w 847"/>
              <a:gd name="T29" fmla="*/ 510 h 903"/>
              <a:gd name="T30" fmla="*/ 607 w 847"/>
              <a:gd name="T31" fmla="*/ 899 h 903"/>
              <a:gd name="T32" fmla="*/ 837 w 847"/>
              <a:gd name="T33" fmla="*/ 743 h 903"/>
              <a:gd name="T34" fmla="*/ 808 w 847"/>
              <a:gd name="T35" fmla="*/ 737 h 903"/>
              <a:gd name="T36" fmla="*/ 645 w 847"/>
              <a:gd name="T37" fmla="*/ 872 h 903"/>
              <a:gd name="T38" fmla="*/ 481 w 847"/>
              <a:gd name="T39" fmla="*/ 675 h 903"/>
              <a:gd name="T40" fmla="*/ 676 w 847"/>
              <a:gd name="T41" fmla="*/ 543 h 903"/>
              <a:gd name="T42" fmla="*/ 808 w 847"/>
              <a:gd name="T43" fmla="*/ 737 h 903"/>
              <a:gd name="T44" fmla="*/ 284 w 847"/>
              <a:gd name="T45" fmla="*/ 736 h 903"/>
              <a:gd name="T46" fmla="*/ 485 w 847"/>
              <a:gd name="T47" fmla="*/ 536 h 903"/>
              <a:gd name="T48" fmla="*/ 526 w 847"/>
              <a:gd name="T49" fmla="*/ 505 h 903"/>
              <a:gd name="T50" fmla="*/ 732 w 847"/>
              <a:gd name="T51" fmla="*/ 306 h 903"/>
              <a:gd name="T52" fmla="*/ 740 w 847"/>
              <a:gd name="T53" fmla="*/ 494 h 903"/>
              <a:gd name="T54" fmla="*/ 772 w 847"/>
              <a:gd name="T55" fmla="*/ 505 h 903"/>
              <a:gd name="T56" fmla="*/ 772 w 847"/>
              <a:gd name="T57" fmla="*/ 208 h 903"/>
              <a:gd name="T58" fmla="*/ 40 w 847"/>
              <a:gd name="T59" fmla="*/ 167 h 903"/>
              <a:gd name="T60" fmla="*/ 0 w 847"/>
              <a:gd name="T61" fmla="*/ 314 h 903"/>
              <a:gd name="T62" fmla="*/ 0 w 847"/>
              <a:gd name="T63" fmla="*/ 536 h 903"/>
              <a:gd name="T64" fmla="*/ 0 w 847"/>
              <a:gd name="T65" fmla="*/ 751 h 903"/>
              <a:gd name="T66" fmla="*/ 427 w 847"/>
              <a:gd name="T67" fmla="*/ 791 h 903"/>
              <a:gd name="T68" fmla="*/ 32 w 847"/>
              <a:gd name="T69" fmla="*/ 314 h 903"/>
              <a:gd name="T70" fmla="*/ 40 w 847"/>
              <a:gd name="T71" fmla="*/ 306 h 903"/>
              <a:gd name="T72" fmla="*/ 252 w 847"/>
              <a:gd name="T73" fmla="*/ 505 h 903"/>
              <a:gd name="T74" fmla="*/ 32 w 847"/>
              <a:gd name="T75" fmla="*/ 314 h 903"/>
              <a:gd name="T76" fmla="*/ 252 w 847"/>
              <a:gd name="T77" fmla="*/ 536 h 903"/>
              <a:gd name="T78" fmla="*/ 40 w 847"/>
              <a:gd name="T79" fmla="*/ 736 h 903"/>
              <a:gd name="T80" fmla="*/ 32 w 847"/>
              <a:gd name="T81" fmla="*/ 536 h 903"/>
              <a:gd name="T82" fmla="*/ 284 w 847"/>
              <a:gd name="T83" fmla="*/ 505 h 903"/>
              <a:gd name="T84" fmla="*/ 284 w 847"/>
              <a:gd name="T85" fmla="*/ 306 h 903"/>
              <a:gd name="T86" fmla="*/ 495 w 847"/>
              <a:gd name="T87" fmla="*/ 505 h 903"/>
              <a:gd name="T88" fmla="*/ 511 w 847"/>
              <a:gd name="T89" fmla="*/ 207 h 903"/>
              <a:gd name="T90" fmla="*/ 538 w 847"/>
              <a:gd name="T91" fmla="*/ 235 h 903"/>
              <a:gd name="T92" fmla="*/ 483 w 847"/>
              <a:gd name="T93" fmla="*/ 235 h 903"/>
              <a:gd name="T94" fmla="*/ 268 w 847"/>
              <a:gd name="T95" fmla="*/ 207 h 903"/>
              <a:gd name="T96" fmla="*/ 295 w 847"/>
              <a:gd name="T97" fmla="*/ 235 h 903"/>
              <a:gd name="T98" fmla="*/ 241 w 847"/>
              <a:gd name="T99" fmla="*/ 23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47" h="903">
                <a:moveTo>
                  <a:pt x="217" y="100"/>
                </a:moveTo>
                <a:cubicBezTo>
                  <a:pt x="217" y="121"/>
                  <a:pt x="234" y="138"/>
                  <a:pt x="255" y="138"/>
                </a:cubicBezTo>
                <a:lnTo>
                  <a:pt x="517" y="138"/>
                </a:lnTo>
                <a:cubicBezTo>
                  <a:pt x="538" y="138"/>
                  <a:pt x="555" y="121"/>
                  <a:pt x="555" y="100"/>
                </a:cubicBezTo>
                <a:cubicBezTo>
                  <a:pt x="555" y="79"/>
                  <a:pt x="538" y="61"/>
                  <a:pt x="517" y="61"/>
                </a:cubicBezTo>
                <a:lnTo>
                  <a:pt x="448" y="61"/>
                </a:lnTo>
                <a:cubicBezTo>
                  <a:pt x="448" y="27"/>
                  <a:pt x="420" y="0"/>
                  <a:pt x="386" y="0"/>
                </a:cubicBezTo>
                <a:cubicBezTo>
                  <a:pt x="352" y="0"/>
                  <a:pt x="324" y="27"/>
                  <a:pt x="324" y="61"/>
                </a:cubicBezTo>
                <a:lnTo>
                  <a:pt x="255" y="61"/>
                </a:lnTo>
                <a:cubicBezTo>
                  <a:pt x="234" y="61"/>
                  <a:pt x="217" y="79"/>
                  <a:pt x="217" y="100"/>
                </a:cubicBezTo>
                <a:close/>
                <a:moveTo>
                  <a:pt x="686" y="777"/>
                </a:moveTo>
                <a:cubicBezTo>
                  <a:pt x="689" y="780"/>
                  <a:pt x="693" y="782"/>
                  <a:pt x="697" y="782"/>
                </a:cubicBezTo>
                <a:cubicBezTo>
                  <a:pt x="702" y="782"/>
                  <a:pt x="706" y="780"/>
                  <a:pt x="709" y="777"/>
                </a:cubicBezTo>
                <a:cubicBezTo>
                  <a:pt x="715" y="771"/>
                  <a:pt x="715" y="761"/>
                  <a:pt x="709" y="755"/>
                </a:cubicBezTo>
                <a:lnTo>
                  <a:pt x="660" y="706"/>
                </a:lnTo>
                <a:lnTo>
                  <a:pt x="660" y="586"/>
                </a:lnTo>
                <a:cubicBezTo>
                  <a:pt x="660" y="577"/>
                  <a:pt x="653" y="570"/>
                  <a:pt x="644" y="570"/>
                </a:cubicBezTo>
                <a:cubicBezTo>
                  <a:pt x="636" y="570"/>
                  <a:pt x="629" y="577"/>
                  <a:pt x="629" y="586"/>
                </a:cubicBezTo>
                <a:lnTo>
                  <a:pt x="629" y="713"/>
                </a:lnTo>
                <a:cubicBezTo>
                  <a:pt x="629" y="714"/>
                  <a:pt x="629" y="715"/>
                  <a:pt x="629" y="716"/>
                </a:cubicBezTo>
                <a:cubicBezTo>
                  <a:pt x="629" y="716"/>
                  <a:pt x="629" y="717"/>
                  <a:pt x="629" y="717"/>
                </a:cubicBezTo>
                <a:cubicBezTo>
                  <a:pt x="629" y="718"/>
                  <a:pt x="630" y="718"/>
                  <a:pt x="630" y="719"/>
                </a:cubicBezTo>
                <a:cubicBezTo>
                  <a:pt x="630" y="719"/>
                  <a:pt x="630" y="720"/>
                  <a:pt x="631" y="720"/>
                </a:cubicBezTo>
                <a:cubicBezTo>
                  <a:pt x="631" y="721"/>
                  <a:pt x="631" y="721"/>
                  <a:pt x="631" y="722"/>
                </a:cubicBezTo>
                <a:cubicBezTo>
                  <a:pt x="632" y="722"/>
                  <a:pt x="632" y="723"/>
                  <a:pt x="633" y="724"/>
                </a:cubicBezTo>
                <a:cubicBezTo>
                  <a:pt x="633" y="724"/>
                  <a:pt x="633" y="724"/>
                  <a:pt x="633" y="724"/>
                </a:cubicBezTo>
                <a:lnTo>
                  <a:pt x="686" y="777"/>
                </a:lnTo>
                <a:close/>
                <a:moveTo>
                  <a:pt x="807" y="596"/>
                </a:moveTo>
                <a:cubicBezTo>
                  <a:pt x="777" y="552"/>
                  <a:pt x="733" y="523"/>
                  <a:pt x="681" y="513"/>
                </a:cubicBezTo>
                <a:cubicBezTo>
                  <a:pt x="669" y="511"/>
                  <a:pt x="657" y="510"/>
                  <a:pt x="644" y="510"/>
                </a:cubicBezTo>
                <a:cubicBezTo>
                  <a:pt x="550" y="510"/>
                  <a:pt x="469" y="577"/>
                  <a:pt x="451" y="669"/>
                </a:cubicBezTo>
                <a:cubicBezTo>
                  <a:pt x="431" y="776"/>
                  <a:pt x="501" y="879"/>
                  <a:pt x="607" y="899"/>
                </a:cubicBezTo>
                <a:cubicBezTo>
                  <a:pt x="620" y="902"/>
                  <a:pt x="632" y="903"/>
                  <a:pt x="645" y="903"/>
                </a:cubicBezTo>
                <a:cubicBezTo>
                  <a:pt x="739" y="903"/>
                  <a:pt x="820" y="836"/>
                  <a:pt x="837" y="743"/>
                </a:cubicBezTo>
                <a:cubicBezTo>
                  <a:pt x="847" y="692"/>
                  <a:pt x="836" y="639"/>
                  <a:pt x="807" y="596"/>
                </a:cubicBezTo>
                <a:close/>
                <a:moveTo>
                  <a:pt x="808" y="737"/>
                </a:moveTo>
                <a:lnTo>
                  <a:pt x="808" y="737"/>
                </a:lnTo>
                <a:cubicBezTo>
                  <a:pt x="793" y="816"/>
                  <a:pt x="724" y="872"/>
                  <a:pt x="645" y="872"/>
                </a:cubicBezTo>
                <a:cubicBezTo>
                  <a:pt x="634" y="872"/>
                  <a:pt x="624" y="871"/>
                  <a:pt x="613" y="869"/>
                </a:cubicBezTo>
                <a:cubicBezTo>
                  <a:pt x="523" y="852"/>
                  <a:pt x="464" y="765"/>
                  <a:pt x="481" y="675"/>
                </a:cubicBezTo>
                <a:cubicBezTo>
                  <a:pt x="496" y="597"/>
                  <a:pt x="565" y="540"/>
                  <a:pt x="644" y="540"/>
                </a:cubicBezTo>
                <a:cubicBezTo>
                  <a:pt x="655" y="540"/>
                  <a:pt x="665" y="541"/>
                  <a:pt x="676" y="543"/>
                </a:cubicBezTo>
                <a:cubicBezTo>
                  <a:pt x="719" y="551"/>
                  <a:pt x="757" y="576"/>
                  <a:pt x="782" y="613"/>
                </a:cubicBezTo>
                <a:cubicBezTo>
                  <a:pt x="807" y="650"/>
                  <a:pt x="816" y="694"/>
                  <a:pt x="808" y="737"/>
                </a:cubicBezTo>
                <a:close/>
                <a:moveTo>
                  <a:pt x="413" y="736"/>
                </a:moveTo>
                <a:lnTo>
                  <a:pt x="284" y="736"/>
                </a:lnTo>
                <a:lnTo>
                  <a:pt x="284" y="536"/>
                </a:lnTo>
                <a:lnTo>
                  <a:pt x="485" y="536"/>
                </a:lnTo>
                <a:cubicBezTo>
                  <a:pt x="497" y="524"/>
                  <a:pt x="512" y="514"/>
                  <a:pt x="527" y="505"/>
                </a:cubicBezTo>
                <a:lnTo>
                  <a:pt x="526" y="505"/>
                </a:lnTo>
                <a:lnTo>
                  <a:pt x="526" y="306"/>
                </a:lnTo>
                <a:lnTo>
                  <a:pt x="732" y="306"/>
                </a:lnTo>
                <a:cubicBezTo>
                  <a:pt x="736" y="306"/>
                  <a:pt x="740" y="309"/>
                  <a:pt x="740" y="314"/>
                </a:cubicBezTo>
                <a:lnTo>
                  <a:pt x="740" y="494"/>
                </a:lnTo>
                <a:cubicBezTo>
                  <a:pt x="751" y="499"/>
                  <a:pt x="762" y="505"/>
                  <a:pt x="772" y="511"/>
                </a:cubicBezTo>
                <a:lnTo>
                  <a:pt x="772" y="505"/>
                </a:lnTo>
                <a:lnTo>
                  <a:pt x="772" y="314"/>
                </a:lnTo>
                <a:lnTo>
                  <a:pt x="772" y="208"/>
                </a:lnTo>
                <a:cubicBezTo>
                  <a:pt x="772" y="185"/>
                  <a:pt x="754" y="167"/>
                  <a:pt x="732" y="167"/>
                </a:cubicBezTo>
                <a:lnTo>
                  <a:pt x="40" y="167"/>
                </a:lnTo>
                <a:cubicBezTo>
                  <a:pt x="18" y="167"/>
                  <a:pt x="0" y="185"/>
                  <a:pt x="0" y="208"/>
                </a:cubicBezTo>
                <a:lnTo>
                  <a:pt x="0" y="314"/>
                </a:lnTo>
                <a:lnTo>
                  <a:pt x="0" y="505"/>
                </a:lnTo>
                <a:lnTo>
                  <a:pt x="0" y="536"/>
                </a:lnTo>
                <a:lnTo>
                  <a:pt x="0" y="727"/>
                </a:lnTo>
                <a:lnTo>
                  <a:pt x="0" y="751"/>
                </a:lnTo>
                <a:cubicBezTo>
                  <a:pt x="0" y="773"/>
                  <a:pt x="18" y="791"/>
                  <a:pt x="40" y="791"/>
                </a:cubicBezTo>
                <a:lnTo>
                  <a:pt x="427" y="791"/>
                </a:lnTo>
                <a:cubicBezTo>
                  <a:pt x="420" y="773"/>
                  <a:pt x="415" y="755"/>
                  <a:pt x="413" y="736"/>
                </a:cubicBezTo>
                <a:close/>
                <a:moveTo>
                  <a:pt x="32" y="314"/>
                </a:moveTo>
                <a:lnTo>
                  <a:pt x="32" y="314"/>
                </a:lnTo>
                <a:cubicBezTo>
                  <a:pt x="32" y="309"/>
                  <a:pt x="36" y="306"/>
                  <a:pt x="40" y="306"/>
                </a:cubicBezTo>
                <a:lnTo>
                  <a:pt x="252" y="306"/>
                </a:lnTo>
                <a:lnTo>
                  <a:pt x="252" y="505"/>
                </a:lnTo>
                <a:lnTo>
                  <a:pt x="32" y="505"/>
                </a:lnTo>
                <a:lnTo>
                  <a:pt x="32" y="314"/>
                </a:lnTo>
                <a:close/>
                <a:moveTo>
                  <a:pt x="252" y="536"/>
                </a:moveTo>
                <a:lnTo>
                  <a:pt x="252" y="536"/>
                </a:lnTo>
                <a:lnTo>
                  <a:pt x="252" y="736"/>
                </a:lnTo>
                <a:lnTo>
                  <a:pt x="40" y="736"/>
                </a:lnTo>
                <a:cubicBezTo>
                  <a:pt x="36" y="736"/>
                  <a:pt x="32" y="732"/>
                  <a:pt x="32" y="727"/>
                </a:cubicBezTo>
                <a:lnTo>
                  <a:pt x="32" y="536"/>
                </a:lnTo>
                <a:lnTo>
                  <a:pt x="252" y="536"/>
                </a:lnTo>
                <a:close/>
                <a:moveTo>
                  <a:pt x="284" y="505"/>
                </a:moveTo>
                <a:lnTo>
                  <a:pt x="284" y="505"/>
                </a:lnTo>
                <a:lnTo>
                  <a:pt x="284" y="306"/>
                </a:lnTo>
                <a:lnTo>
                  <a:pt x="495" y="306"/>
                </a:lnTo>
                <a:lnTo>
                  <a:pt x="495" y="505"/>
                </a:lnTo>
                <a:lnTo>
                  <a:pt x="284" y="505"/>
                </a:lnTo>
                <a:close/>
                <a:moveTo>
                  <a:pt x="511" y="207"/>
                </a:moveTo>
                <a:lnTo>
                  <a:pt x="511" y="207"/>
                </a:lnTo>
                <a:cubicBezTo>
                  <a:pt x="526" y="207"/>
                  <a:pt x="538" y="219"/>
                  <a:pt x="538" y="235"/>
                </a:cubicBezTo>
                <a:cubicBezTo>
                  <a:pt x="538" y="250"/>
                  <a:pt x="526" y="262"/>
                  <a:pt x="511" y="262"/>
                </a:cubicBezTo>
                <a:cubicBezTo>
                  <a:pt x="496" y="262"/>
                  <a:pt x="483" y="250"/>
                  <a:pt x="483" y="235"/>
                </a:cubicBezTo>
                <a:cubicBezTo>
                  <a:pt x="483" y="219"/>
                  <a:pt x="496" y="207"/>
                  <a:pt x="511" y="207"/>
                </a:cubicBezTo>
                <a:close/>
                <a:moveTo>
                  <a:pt x="268" y="207"/>
                </a:moveTo>
                <a:lnTo>
                  <a:pt x="268" y="207"/>
                </a:lnTo>
                <a:cubicBezTo>
                  <a:pt x="283" y="207"/>
                  <a:pt x="295" y="219"/>
                  <a:pt x="295" y="235"/>
                </a:cubicBezTo>
                <a:cubicBezTo>
                  <a:pt x="295" y="250"/>
                  <a:pt x="283" y="262"/>
                  <a:pt x="268" y="262"/>
                </a:cubicBezTo>
                <a:cubicBezTo>
                  <a:pt x="253" y="262"/>
                  <a:pt x="241" y="250"/>
                  <a:pt x="241" y="235"/>
                </a:cubicBezTo>
                <a:cubicBezTo>
                  <a:pt x="241" y="219"/>
                  <a:pt x="253" y="207"/>
                  <a:pt x="268" y="207"/>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a:solidFill>
                <a:schemeClr val="bg1"/>
              </a:solidFill>
            </a:endParaRPr>
          </a:p>
        </p:txBody>
      </p:sp>
      <p:sp>
        <p:nvSpPr>
          <p:cNvPr id="4" name="灯片编号占位符 3"/>
          <p:cNvSpPr>
            <a:spLocks noGrp="1"/>
          </p:cNvSpPr>
          <p:nvPr>
            <p:ph type="sldNum" sz="quarter" idx="12"/>
          </p:nvPr>
        </p:nvSpPr>
        <p:spPr>
          <a:xfrm>
            <a:off x="9448800" y="6473912"/>
            <a:ext cx="2743200" cy="365125"/>
          </a:xfrm>
        </p:spPr>
        <p:txBody>
          <a:bodyPr/>
          <a:lstStyle/>
          <a:p>
            <a:fld id="{B68E90E9-AED2-4792-9068-CF108C6FFA54}" type="slidenum">
              <a:rPr lang="zh-CN" altLang="en-US" smtClean="0"/>
              <a:t>26</a:t>
            </a:fld>
            <a:r>
              <a:rPr lang="en-US" altLang="zh-CN" dirty="0"/>
              <a:t>/25</a:t>
            </a:r>
            <a:endParaRPr lang="zh-CN" altLang="en-US" dirty="0"/>
          </a:p>
        </p:txBody>
      </p:sp>
    </p:spTree>
    <p:extLst>
      <p:ext uri="{BB962C8B-B14F-4D97-AF65-F5344CB8AC3E}">
        <p14:creationId xmlns:p14="http://schemas.microsoft.com/office/powerpoint/2010/main" val="1491259222"/>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55" name="矩形 54"/>
          <p:cNvSpPr/>
          <p:nvPr/>
        </p:nvSpPr>
        <p:spPr>
          <a:xfrm>
            <a:off x="1080000" y="0"/>
            <a:ext cx="10080000" cy="6016572"/>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19" name="矩形 24"/>
          <p:cNvSpPr>
            <a:spLocks noChangeArrowheads="1"/>
          </p:cNvSpPr>
          <p:nvPr/>
        </p:nvSpPr>
        <p:spPr bwMode="auto">
          <a:xfrm>
            <a:off x="3863749" y="844280"/>
            <a:ext cx="4512501" cy="1395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r>
              <a:rPr lang="en-US" altLang="zh-CN" sz="6600" dirty="0">
                <a:solidFill>
                  <a:schemeClr val="bg1"/>
                </a:solidFill>
                <a:ea typeface="微软雅黑 Light" pitchFamily="2" charset="-122"/>
                <a:sym typeface="微软雅黑 Light" pitchFamily="2" charset="-122"/>
              </a:rPr>
              <a:t>THANK YOU</a:t>
            </a:r>
            <a:r>
              <a:rPr lang="zh-CN" altLang="en-US" sz="6600" dirty="0">
                <a:solidFill>
                  <a:schemeClr val="bg1"/>
                </a:solidFill>
                <a:ea typeface="微软雅黑 Light" pitchFamily="2" charset="-122"/>
                <a:sym typeface="微软雅黑 Light" pitchFamily="2" charset="-122"/>
              </a:rPr>
              <a:t>！</a:t>
            </a:r>
            <a:endParaRPr lang="en-US" altLang="zh-CN" sz="6600" dirty="0">
              <a:solidFill>
                <a:schemeClr val="bg1"/>
              </a:solidFill>
              <a:ea typeface="微软雅黑 Light" pitchFamily="2" charset="-122"/>
              <a:sym typeface="微软雅黑 Light" pitchFamily="2" charset="-122"/>
            </a:endParaRPr>
          </a:p>
          <a:p>
            <a:pPr algn="r"/>
            <a:endParaRPr lang="zh-CN" altLang="en-US" sz="1867" b="1" dirty="0">
              <a:solidFill>
                <a:schemeClr val="bg1"/>
              </a:solidFill>
              <a:latin typeface="微软雅黑 Light" pitchFamily="2" charset="-122"/>
              <a:ea typeface="微软雅黑 Light" pitchFamily="2" charset="-122"/>
              <a:sym typeface="微软雅黑 Light" pitchFamily="2" charset="-122"/>
            </a:endParaRPr>
          </a:p>
        </p:txBody>
      </p:sp>
      <p:sp>
        <p:nvSpPr>
          <p:cNvPr id="22" name="椭圆 21"/>
          <p:cNvSpPr/>
          <p:nvPr/>
        </p:nvSpPr>
        <p:spPr>
          <a:xfrm>
            <a:off x="5355186" y="4422109"/>
            <a:ext cx="366369" cy="366369"/>
          </a:xfrm>
          <a:prstGeom prst="ellipse">
            <a:avLst/>
          </a:prstGeom>
          <a:solidFill>
            <a:srgbClr val="C9D4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4" name="椭圆 23"/>
          <p:cNvSpPr/>
          <p:nvPr/>
        </p:nvSpPr>
        <p:spPr>
          <a:xfrm>
            <a:off x="3730022" y="4522013"/>
            <a:ext cx="267453" cy="267453"/>
          </a:xfrm>
          <a:prstGeom prst="ellipse">
            <a:avLst/>
          </a:prstGeom>
          <a:solidFill>
            <a:srgbClr val="C9D4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椭圆 25"/>
          <p:cNvSpPr/>
          <p:nvPr/>
        </p:nvSpPr>
        <p:spPr>
          <a:xfrm>
            <a:off x="2772510" y="5089278"/>
            <a:ext cx="498053" cy="498053"/>
          </a:xfrm>
          <a:prstGeom prst="ellipse">
            <a:avLst/>
          </a:prstGeom>
          <a:solidFill>
            <a:schemeClr val="tx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pic>
        <p:nvPicPr>
          <p:cNvPr id="56" name="图片 55"/>
          <p:cNvPicPr>
            <a:picLocks noChangeAspect="1"/>
          </p:cNvPicPr>
          <p:nvPr/>
        </p:nvPicPr>
        <p:blipFill rotWithShape="1">
          <a:blip r:embed="rId3" cstate="print">
            <a:extLst>
              <a:ext uri="{28A0092B-C50C-407E-A947-70E740481C1C}">
                <a14:useLocalDpi xmlns:a14="http://schemas.microsoft.com/office/drawing/2010/main" val="0"/>
              </a:ext>
            </a:extLst>
          </a:blip>
          <a:srcRect b="66962"/>
          <a:stretch/>
        </p:blipFill>
        <p:spPr>
          <a:xfrm rot="10800000" flipH="1" flipV="1">
            <a:off x="4864555" y="4585142"/>
            <a:ext cx="4380332" cy="1454485"/>
          </a:xfrm>
          <a:prstGeom prst="rect">
            <a:avLst/>
          </a:prstGeom>
        </p:spPr>
      </p:pic>
      <p:pic>
        <p:nvPicPr>
          <p:cNvPr id="57" name="图片 56"/>
          <p:cNvPicPr>
            <a:picLocks noChangeAspect="1"/>
          </p:cNvPicPr>
          <p:nvPr/>
        </p:nvPicPr>
        <p:blipFill>
          <a:blip r:embed="rId4" cstate="print">
            <a:extLst>
              <a:ext uri="{BEBA8EAE-BF5A-486C-A8C5-ECC9F3942E4B}">
                <a14:imgProps xmlns:a14="http://schemas.microsoft.com/office/drawing/2010/main">
                  <a14:imgLayer r:embed="rId5">
                    <a14:imgEffect>
                      <a14:brightnessContrast bright="-24000"/>
                    </a14:imgEffect>
                  </a14:imgLayer>
                </a14:imgProps>
              </a:ext>
              <a:ext uri="{28A0092B-C50C-407E-A947-70E740481C1C}">
                <a14:useLocalDpi xmlns:a14="http://schemas.microsoft.com/office/drawing/2010/main" val="0"/>
              </a:ext>
            </a:extLst>
          </a:blip>
          <a:stretch>
            <a:fillRect/>
          </a:stretch>
        </p:blipFill>
        <p:spPr>
          <a:xfrm rot="10800000" flipH="1">
            <a:off x="4164561" y="4162091"/>
            <a:ext cx="6295842" cy="1854374"/>
          </a:xfrm>
          <a:prstGeom prst="rect">
            <a:avLst/>
          </a:prstGeom>
        </p:spPr>
      </p:pic>
      <p:grpSp>
        <p:nvGrpSpPr>
          <p:cNvPr id="13" name="组合 12"/>
          <p:cNvGrpSpPr/>
          <p:nvPr/>
        </p:nvGrpSpPr>
        <p:grpSpPr>
          <a:xfrm>
            <a:off x="1119756" y="2454456"/>
            <a:ext cx="12005694" cy="1615522"/>
            <a:chOff x="1080000" y="2890490"/>
            <a:chExt cx="12005694" cy="1615522"/>
          </a:xfrm>
        </p:grpSpPr>
        <p:sp>
          <p:nvSpPr>
            <p:cNvPr id="14" name="矩形 13"/>
            <p:cNvSpPr/>
            <p:nvPr/>
          </p:nvSpPr>
          <p:spPr>
            <a:xfrm>
              <a:off x="1080000" y="2890490"/>
              <a:ext cx="9980723" cy="1615522"/>
            </a:xfrm>
            <a:prstGeom prst="rect">
              <a:avLst/>
            </a:prstGeom>
            <a:solidFill>
              <a:srgbClr val="5D7391">
                <a:alpha val="69804"/>
              </a:srgbClr>
            </a:solidFill>
            <a:ln>
              <a:noFill/>
            </a:ln>
            <a:effectLst>
              <a:outerShdw blurRad="368300" dist="215900" dir="5400000" algn="t"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1140545" y="3269622"/>
              <a:ext cx="11945149" cy="646331"/>
            </a:xfrm>
            <a:prstGeom prst="rect">
              <a:avLst/>
            </a:prstGeom>
            <a:noFill/>
          </p:spPr>
          <p:txBody>
            <a:bodyPr vert="horz" wrap="square" rtlCol="0">
              <a:spAutoFit/>
            </a:bodyPr>
            <a:lstStyle/>
            <a:p>
              <a:r>
                <a:rPr lang="en-US" altLang="zh-CN" sz="3600" b="1" dirty="0">
                  <a:solidFill>
                    <a:schemeClr val="bg1"/>
                  </a:solidFill>
                  <a:latin typeface="+mj-lt"/>
                  <a:ea typeface="黑体" panose="02010609060101010101" pitchFamily="49" charset="-122"/>
                </a:rPr>
                <a:t>CCD Camera Imaging based on Monte-Carlo Algorithm</a:t>
              </a:r>
            </a:p>
          </p:txBody>
        </p:sp>
      </p:grpSp>
    </p:spTree>
    <p:extLst>
      <p:ext uri="{BB962C8B-B14F-4D97-AF65-F5344CB8AC3E}">
        <p14:creationId xmlns:p14="http://schemas.microsoft.com/office/powerpoint/2010/main" val="2379299014"/>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80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80000">
                                          <p:cBhvr additive="base">
                                            <p:cTn id="7" dur="2000" fill="hold"/>
                                            <p:tgtEl>
                                              <p:spTgt spid="19"/>
                                            </p:tgtEl>
                                            <p:attrNameLst>
                                              <p:attrName>ppt_x</p:attrName>
                                            </p:attrNameLst>
                                          </p:cBhvr>
                                          <p:tavLst>
                                            <p:tav tm="0">
                                              <p:val>
                                                <p:strVal val="#ppt_x"/>
                                              </p:val>
                                            </p:tav>
                                            <p:tav tm="100000">
                                              <p:val>
                                                <p:strVal val="#ppt_x"/>
                                              </p:val>
                                            </p:tav>
                                          </p:tavLst>
                                        </p:anim>
                                        <p:anim calcmode="lin" valueType="num" p14:bounceEnd="80000">
                                          <p:cBhvr additive="base">
                                            <p:cTn id="8" dur="2000" fill="hold"/>
                                            <p:tgtEl>
                                              <p:spTgt spid="19"/>
                                            </p:tgtEl>
                                            <p:attrNameLst>
                                              <p:attrName>ppt_y</p:attrName>
                                            </p:attrNameLst>
                                          </p:cBhvr>
                                          <p:tavLst>
                                            <p:tav tm="0">
                                              <p:val>
                                                <p:strVal val="1+#ppt_h/2"/>
                                              </p:val>
                                            </p:tav>
                                            <p:tav tm="100000">
                                              <p:val>
                                                <p:strVal val="#ppt_y"/>
                                              </p:val>
                                            </p:tav>
                                          </p:tavLst>
                                        </p:anim>
                                      </p:childTnLst>
                                    </p:cTn>
                                  </p:par>
                                  <p:par>
                                    <p:cTn id="9" presetID="1" presetClass="entr" presetSubtype="0" fill="hold" grpId="0" nodeType="withEffect">
                                      <p:stCondLst>
                                        <p:cond delay="200"/>
                                      </p:stCondLst>
                                      <p:childTnLst>
                                        <p:set>
                                          <p:cBhvr>
                                            <p:cTn id="10" dur="1" fill="hold">
                                              <p:stCondLst>
                                                <p:cond delay="1499"/>
                                              </p:stCondLst>
                                            </p:cTn>
                                            <p:tgtEl>
                                              <p:spTgt spid="26"/>
                                            </p:tgtEl>
                                            <p:attrNameLst>
                                              <p:attrName>style.visibility</p:attrName>
                                            </p:attrNameLst>
                                          </p:cBhvr>
                                          <p:to>
                                            <p:strVal val="visible"/>
                                          </p:to>
                                        </p:set>
                                      </p:childTnLst>
                                    </p:cTn>
                                  </p:par>
                                  <p:par>
                                    <p:cTn id="11" presetID="53" presetClass="entr" presetSubtype="16" fill="hold" grpId="1" nodeType="withEffect">
                                      <p:stCondLst>
                                        <p:cond delay="200"/>
                                      </p:stCondLst>
                                      <p:childTnLst>
                                        <p:set>
                                          <p:cBhvr>
                                            <p:cTn id="12" dur="1" fill="hold">
                                              <p:stCondLst>
                                                <p:cond delay="0"/>
                                              </p:stCondLst>
                                            </p:cTn>
                                            <p:tgtEl>
                                              <p:spTgt spid="26"/>
                                            </p:tgtEl>
                                            <p:attrNameLst>
                                              <p:attrName>style.visibility</p:attrName>
                                            </p:attrNameLst>
                                          </p:cBhvr>
                                          <p:to>
                                            <p:strVal val="visible"/>
                                          </p:to>
                                        </p:set>
                                        <p:anim calcmode="lin" valueType="num">
                                          <p:cBhvr>
                                            <p:cTn id="13" dur="1500" fill="hold"/>
                                            <p:tgtEl>
                                              <p:spTgt spid="26"/>
                                            </p:tgtEl>
                                            <p:attrNameLst>
                                              <p:attrName>ppt_w</p:attrName>
                                            </p:attrNameLst>
                                          </p:cBhvr>
                                          <p:tavLst>
                                            <p:tav tm="0">
                                              <p:val>
                                                <p:fltVal val="0"/>
                                              </p:val>
                                            </p:tav>
                                            <p:tav tm="100000">
                                              <p:val>
                                                <p:strVal val="#ppt_w"/>
                                              </p:val>
                                            </p:tav>
                                          </p:tavLst>
                                        </p:anim>
                                        <p:anim calcmode="lin" valueType="num">
                                          <p:cBhvr>
                                            <p:cTn id="14" dur="1500" fill="hold"/>
                                            <p:tgtEl>
                                              <p:spTgt spid="26"/>
                                            </p:tgtEl>
                                            <p:attrNameLst>
                                              <p:attrName>ppt_h</p:attrName>
                                            </p:attrNameLst>
                                          </p:cBhvr>
                                          <p:tavLst>
                                            <p:tav tm="0">
                                              <p:val>
                                                <p:fltVal val="0"/>
                                              </p:val>
                                            </p:tav>
                                            <p:tav tm="100000">
                                              <p:val>
                                                <p:strVal val="#ppt_h"/>
                                              </p:val>
                                            </p:tav>
                                          </p:tavLst>
                                        </p:anim>
                                        <p:animEffect transition="in" filter="fade">
                                          <p:cBhvr>
                                            <p:cTn id="15" dur="1500"/>
                                            <p:tgtEl>
                                              <p:spTgt spid="26"/>
                                            </p:tgtEl>
                                          </p:cBhvr>
                                        </p:animEffect>
                                      </p:childTnLst>
                                    </p:cTn>
                                  </p:par>
                                  <p:par>
                                    <p:cTn id="16" presetID="64" presetClass="path" presetSubtype="0" fill="hold" grpId="2" nodeType="withEffect">
                                      <p:stCondLst>
                                        <p:cond delay="0"/>
                                      </p:stCondLst>
                                      <p:childTnLst>
                                        <p:animMotion origin="layout" path="M 3.54167E-6 -2.22222E-6 L 0.21705 -0.3706 " pathEditMode="relative" rAng="0" ptsTypes="AA">
                                          <p:cBhvr>
                                            <p:cTn id="17" dur="1000" spd="-100000" fill="hold"/>
                                            <p:tgtEl>
                                              <p:spTgt spid="26"/>
                                            </p:tgtEl>
                                            <p:attrNameLst>
                                              <p:attrName>ppt_x</p:attrName>
                                              <p:attrName>ppt_y</p:attrName>
                                            </p:attrNameLst>
                                          </p:cBhvr>
                                          <p:rCtr x="10846" y="-18542"/>
                                        </p:animMotion>
                                      </p:childTnLst>
                                    </p:cTn>
                                  </p:par>
                                  <p:par>
                                    <p:cTn id="18" presetID="2" presetClass="entr" presetSubtype="9" fill="hold" grpId="0" nodeType="withEffect" p14:presetBounceEnd="82000">
                                      <p:stCondLst>
                                        <p:cond delay="0"/>
                                      </p:stCondLst>
                                      <p:childTnLst>
                                        <p:set>
                                          <p:cBhvr>
                                            <p:cTn id="19" dur="1" fill="hold">
                                              <p:stCondLst>
                                                <p:cond delay="0"/>
                                              </p:stCondLst>
                                            </p:cTn>
                                            <p:tgtEl>
                                              <p:spTgt spid="22"/>
                                            </p:tgtEl>
                                            <p:attrNameLst>
                                              <p:attrName>style.visibility</p:attrName>
                                            </p:attrNameLst>
                                          </p:cBhvr>
                                          <p:to>
                                            <p:strVal val="visible"/>
                                          </p:to>
                                        </p:set>
                                        <p:anim calcmode="lin" valueType="num" p14:bounceEnd="82000">
                                          <p:cBhvr additive="base">
                                            <p:cTn id="20" dur="1500" fill="hold"/>
                                            <p:tgtEl>
                                              <p:spTgt spid="22"/>
                                            </p:tgtEl>
                                            <p:attrNameLst>
                                              <p:attrName>ppt_x</p:attrName>
                                            </p:attrNameLst>
                                          </p:cBhvr>
                                          <p:tavLst>
                                            <p:tav tm="0">
                                              <p:val>
                                                <p:strVal val="0-#ppt_w/2"/>
                                              </p:val>
                                            </p:tav>
                                            <p:tav tm="100000">
                                              <p:val>
                                                <p:strVal val="#ppt_x"/>
                                              </p:val>
                                            </p:tav>
                                          </p:tavLst>
                                        </p:anim>
                                        <p:anim calcmode="lin" valueType="num" p14:bounceEnd="82000">
                                          <p:cBhvr additive="base">
                                            <p:cTn id="21" dur="1500" fill="hold"/>
                                            <p:tgtEl>
                                              <p:spTgt spid="22"/>
                                            </p:tgtEl>
                                            <p:attrNameLst>
                                              <p:attrName>ppt_y</p:attrName>
                                            </p:attrNameLst>
                                          </p:cBhvr>
                                          <p:tavLst>
                                            <p:tav tm="0">
                                              <p:val>
                                                <p:strVal val="0-#ppt_h/2"/>
                                              </p:val>
                                            </p:tav>
                                            <p:tav tm="100000">
                                              <p:val>
                                                <p:strVal val="#ppt_y"/>
                                              </p:val>
                                            </p:tav>
                                          </p:tavLst>
                                        </p:anim>
                                      </p:childTnLst>
                                    </p:cTn>
                                  </p:par>
                                  <p:par>
                                    <p:cTn id="22" presetID="2" presetClass="entr" presetSubtype="4" fill="hold" grpId="0" nodeType="withEffect" p14:presetBounceEnd="76000">
                                      <p:stCondLst>
                                        <p:cond delay="0"/>
                                      </p:stCondLst>
                                      <p:childTnLst>
                                        <p:set>
                                          <p:cBhvr>
                                            <p:cTn id="23" dur="1" fill="hold">
                                              <p:stCondLst>
                                                <p:cond delay="0"/>
                                              </p:stCondLst>
                                            </p:cTn>
                                            <p:tgtEl>
                                              <p:spTgt spid="24"/>
                                            </p:tgtEl>
                                            <p:attrNameLst>
                                              <p:attrName>style.visibility</p:attrName>
                                            </p:attrNameLst>
                                          </p:cBhvr>
                                          <p:to>
                                            <p:strVal val="visible"/>
                                          </p:to>
                                        </p:set>
                                        <p:anim calcmode="lin" valueType="num" p14:bounceEnd="76000">
                                          <p:cBhvr additive="base">
                                            <p:cTn id="24" dur="1500" fill="hold"/>
                                            <p:tgtEl>
                                              <p:spTgt spid="24"/>
                                            </p:tgtEl>
                                            <p:attrNameLst>
                                              <p:attrName>ppt_x</p:attrName>
                                            </p:attrNameLst>
                                          </p:cBhvr>
                                          <p:tavLst>
                                            <p:tav tm="0">
                                              <p:val>
                                                <p:strVal val="#ppt_x"/>
                                              </p:val>
                                            </p:tav>
                                            <p:tav tm="100000">
                                              <p:val>
                                                <p:strVal val="#ppt_x"/>
                                              </p:val>
                                            </p:tav>
                                          </p:tavLst>
                                        </p:anim>
                                        <p:anim calcmode="lin" valueType="num" p14:bounceEnd="76000">
                                          <p:cBhvr additive="base">
                                            <p:cTn id="25" dur="1500" fill="hold"/>
                                            <p:tgtEl>
                                              <p:spTgt spid="24"/>
                                            </p:tgtEl>
                                            <p:attrNameLst>
                                              <p:attrName>ppt_y</p:attrName>
                                            </p:attrNameLst>
                                          </p:cBhvr>
                                          <p:tavLst>
                                            <p:tav tm="0">
                                              <p:val>
                                                <p:strVal val="1+#ppt_h/2"/>
                                              </p:val>
                                            </p:tav>
                                            <p:tav tm="100000">
                                              <p:val>
                                                <p:strVal val="#ppt_y"/>
                                              </p:val>
                                            </p:tav>
                                          </p:tavLst>
                                        </p:anim>
                                      </p:childTnLst>
                                    </p:cTn>
                                  </p:par>
                                  <p:par>
                                    <p:cTn id="26" presetID="2" presetClass="entr" presetSubtype="2" fill="hold" nodeType="withEffect" p14:presetBounceEnd="83000">
                                      <p:stCondLst>
                                        <p:cond delay="0"/>
                                      </p:stCondLst>
                                      <p:childTnLst>
                                        <p:set>
                                          <p:cBhvr>
                                            <p:cTn id="27" dur="1" fill="hold">
                                              <p:stCondLst>
                                                <p:cond delay="0"/>
                                              </p:stCondLst>
                                            </p:cTn>
                                            <p:tgtEl>
                                              <p:spTgt spid="56"/>
                                            </p:tgtEl>
                                            <p:attrNameLst>
                                              <p:attrName>style.visibility</p:attrName>
                                            </p:attrNameLst>
                                          </p:cBhvr>
                                          <p:to>
                                            <p:strVal val="visible"/>
                                          </p:to>
                                        </p:set>
                                        <p:anim calcmode="lin" valueType="num" p14:bounceEnd="83000">
                                          <p:cBhvr additive="base">
                                            <p:cTn id="28" dur="1000" fill="hold"/>
                                            <p:tgtEl>
                                              <p:spTgt spid="56"/>
                                            </p:tgtEl>
                                            <p:attrNameLst>
                                              <p:attrName>ppt_x</p:attrName>
                                            </p:attrNameLst>
                                          </p:cBhvr>
                                          <p:tavLst>
                                            <p:tav tm="0">
                                              <p:val>
                                                <p:strVal val="1+#ppt_w/2"/>
                                              </p:val>
                                            </p:tav>
                                            <p:tav tm="100000">
                                              <p:val>
                                                <p:strVal val="#ppt_x"/>
                                              </p:val>
                                            </p:tav>
                                          </p:tavLst>
                                        </p:anim>
                                        <p:anim calcmode="lin" valueType="num" p14:bounceEnd="83000">
                                          <p:cBhvr additive="base">
                                            <p:cTn id="29" dur="1000" fill="hold"/>
                                            <p:tgtEl>
                                              <p:spTgt spid="56"/>
                                            </p:tgtEl>
                                            <p:attrNameLst>
                                              <p:attrName>ppt_y</p:attrName>
                                            </p:attrNameLst>
                                          </p:cBhvr>
                                          <p:tavLst>
                                            <p:tav tm="0">
                                              <p:val>
                                                <p:strVal val="#ppt_y"/>
                                              </p:val>
                                            </p:tav>
                                            <p:tav tm="100000">
                                              <p:val>
                                                <p:strVal val="#ppt_y"/>
                                              </p:val>
                                            </p:tav>
                                          </p:tavLst>
                                        </p:anim>
                                      </p:childTnLst>
                                    </p:cTn>
                                  </p:par>
                                  <p:par>
                                    <p:cTn id="30" presetID="2" presetClass="entr" presetSubtype="8" fill="hold" nodeType="withEffect" p14:presetBounceEnd="83000">
                                      <p:stCondLst>
                                        <p:cond delay="0"/>
                                      </p:stCondLst>
                                      <p:childTnLst>
                                        <p:set>
                                          <p:cBhvr>
                                            <p:cTn id="31" dur="1" fill="hold">
                                              <p:stCondLst>
                                                <p:cond delay="0"/>
                                              </p:stCondLst>
                                            </p:cTn>
                                            <p:tgtEl>
                                              <p:spTgt spid="57"/>
                                            </p:tgtEl>
                                            <p:attrNameLst>
                                              <p:attrName>style.visibility</p:attrName>
                                            </p:attrNameLst>
                                          </p:cBhvr>
                                          <p:to>
                                            <p:strVal val="visible"/>
                                          </p:to>
                                        </p:set>
                                        <p:anim calcmode="lin" valueType="num" p14:bounceEnd="83000">
                                          <p:cBhvr additive="base">
                                            <p:cTn id="32" dur="1000" fill="hold"/>
                                            <p:tgtEl>
                                              <p:spTgt spid="57"/>
                                            </p:tgtEl>
                                            <p:attrNameLst>
                                              <p:attrName>ppt_x</p:attrName>
                                            </p:attrNameLst>
                                          </p:cBhvr>
                                          <p:tavLst>
                                            <p:tav tm="0">
                                              <p:val>
                                                <p:strVal val="0-#ppt_w/2"/>
                                              </p:val>
                                            </p:tav>
                                            <p:tav tm="100000">
                                              <p:val>
                                                <p:strVal val="#ppt_x"/>
                                              </p:val>
                                            </p:tav>
                                          </p:tavLst>
                                        </p:anim>
                                        <p:anim calcmode="lin" valueType="num" p14:bounceEnd="83000">
                                          <p:cBhvr additive="base">
                                            <p:cTn id="33" dur="1000" fill="hold"/>
                                            <p:tgtEl>
                                              <p:spTgt spid="57"/>
                                            </p:tgtEl>
                                            <p:attrNameLst>
                                              <p:attrName>ppt_y</p:attrName>
                                            </p:attrNameLst>
                                          </p:cBhvr>
                                          <p:tavLst>
                                            <p:tav tm="0">
                                              <p:val>
                                                <p:strVal val="#ppt_y"/>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additive="base">
                                            <p:cTn id="36" dur="500" fill="hold"/>
                                            <p:tgtEl>
                                              <p:spTgt spid="13"/>
                                            </p:tgtEl>
                                            <p:attrNameLst>
                                              <p:attrName>ppt_x</p:attrName>
                                            </p:attrNameLst>
                                          </p:cBhvr>
                                          <p:tavLst>
                                            <p:tav tm="0">
                                              <p:val>
                                                <p:strVal val="#ppt_x"/>
                                              </p:val>
                                            </p:tav>
                                            <p:tav tm="100000">
                                              <p:val>
                                                <p:strVal val="#ppt_x"/>
                                              </p:val>
                                            </p:tav>
                                          </p:tavLst>
                                        </p:anim>
                                        <p:anim calcmode="lin" valueType="num">
                                          <p:cBhvr additive="base">
                                            <p:cTn id="37"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2" grpId="0" animBg="1"/>
          <p:bldP spid="24" grpId="0" animBg="1"/>
          <p:bldP spid="26" grpId="0" animBg="1"/>
          <p:bldP spid="26" grpId="1" animBg="1"/>
          <p:bldP spid="26" grpId="2"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2000" fill="hold"/>
                                            <p:tgtEl>
                                              <p:spTgt spid="19"/>
                                            </p:tgtEl>
                                            <p:attrNameLst>
                                              <p:attrName>ppt_x</p:attrName>
                                            </p:attrNameLst>
                                          </p:cBhvr>
                                          <p:tavLst>
                                            <p:tav tm="0">
                                              <p:val>
                                                <p:strVal val="#ppt_x"/>
                                              </p:val>
                                            </p:tav>
                                            <p:tav tm="100000">
                                              <p:val>
                                                <p:strVal val="#ppt_x"/>
                                              </p:val>
                                            </p:tav>
                                          </p:tavLst>
                                        </p:anim>
                                        <p:anim calcmode="lin" valueType="num">
                                          <p:cBhvr additive="base">
                                            <p:cTn id="8" dur="2000" fill="hold"/>
                                            <p:tgtEl>
                                              <p:spTgt spid="19"/>
                                            </p:tgtEl>
                                            <p:attrNameLst>
                                              <p:attrName>ppt_y</p:attrName>
                                            </p:attrNameLst>
                                          </p:cBhvr>
                                          <p:tavLst>
                                            <p:tav tm="0">
                                              <p:val>
                                                <p:strVal val="1+#ppt_h/2"/>
                                              </p:val>
                                            </p:tav>
                                            <p:tav tm="100000">
                                              <p:val>
                                                <p:strVal val="#ppt_y"/>
                                              </p:val>
                                            </p:tav>
                                          </p:tavLst>
                                        </p:anim>
                                      </p:childTnLst>
                                    </p:cTn>
                                  </p:par>
                                  <p:par>
                                    <p:cTn id="9" presetID="1" presetClass="entr" presetSubtype="0" fill="hold" grpId="0" nodeType="withEffect">
                                      <p:stCondLst>
                                        <p:cond delay="200"/>
                                      </p:stCondLst>
                                      <p:childTnLst>
                                        <p:set>
                                          <p:cBhvr>
                                            <p:cTn id="10" dur="1" fill="hold">
                                              <p:stCondLst>
                                                <p:cond delay="1499"/>
                                              </p:stCondLst>
                                            </p:cTn>
                                            <p:tgtEl>
                                              <p:spTgt spid="26"/>
                                            </p:tgtEl>
                                            <p:attrNameLst>
                                              <p:attrName>style.visibility</p:attrName>
                                            </p:attrNameLst>
                                          </p:cBhvr>
                                          <p:to>
                                            <p:strVal val="visible"/>
                                          </p:to>
                                        </p:set>
                                      </p:childTnLst>
                                    </p:cTn>
                                  </p:par>
                                  <p:par>
                                    <p:cTn id="11" presetID="53" presetClass="entr" presetSubtype="16" fill="hold" grpId="1" nodeType="withEffect">
                                      <p:stCondLst>
                                        <p:cond delay="200"/>
                                      </p:stCondLst>
                                      <p:childTnLst>
                                        <p:set>
                                          <p:cBhvr>
                                            <p:cTn id="12" dur="1" fill="hold">
                                              <p:stCondLst>
                                                <p:cond delay="0"/>
                                              </p:stCondLst>
                                            </p:cTn>
                                            <p:tgtEl>
                                              <p:spTgt spid="26"/>
                                            </p:tgtEl>
                                            <p:attrNameLst>
                                              <p:attrName>style.visibility</p:attrName>
                                            </p:attrNameLst>
                                          </p:cBhvr>
                                          <p:to>
                                            <p:strVal val="visible"/>
                                          </p:to>
                                        </p:set>
                                        <p:anim calcmode="lin" valueType="num">
                                          <p:cBhvr>
                                            <p:cTn id="13" dur="1500" fill="hold"/>
                                            <p:tgtEl>
                                              <p:spTgt spid="26"/>
                                            </p:tgtEl>
                                            <p:attrNameLst>
                                              <p:attrName>ppt_w</p:attrName>
                                            </p:attrNameLst>
                                          </p:cBhvr>
                                          <p:tavLst>
                                            <p:tav tm="0">
                                              <p:val>
                                                <p:fltVal val="0"/>
                                              </p:val>
                                            </p:tav>
                                            <p:tav tm="100000">
                                              <p:val>
                                                <p:strVal val="#ppt_w"/>
                                              </p:val>
                                            </p:tav>
                                          </p:tavLst>
                                        </p:anim>
                                        <p:anim calcmode="lin" valueType="num">
                                          <p:cBhvr>
                                            <p:cTn id="14" dur="1500" fill="hold"/>
                                            <p:tgtEl>
                                              <p:spTgt spid="26"/>
                                            </p:tgtEl>
                                            <p:attrNameLst>
                                              <p:attrName>ppt_h</p:attrName>
                                            </p:attrNameLst>
                                          </p:cBhvr>
                                          <p:tavLst>
                                            <p:tav tm="0">
                                              <p:val>
                                                <p:fltVal val="0"/>
                                              </p:val>
                                            </p:tav>
                                            <p:tav tm="100000">
                                              <p:val>
                                                <p:strVal val="#ppt_h"/>
                                              </p:val>
                                            </p:tav>
                                          </p:tavLst>
                                        </p:anim>
                                        <p:animEffect transition="in" filter="fade">
                                          <p:cBhvr>
                                            <p:cTn id="15" dur="1500"/>
                                            <p:tgtEl>
                                              <p:spTgt spid="26"/>
                                            </p:tgtEl>
                                          </p:cBhvr>
                                        </p:animEffect>
                                      </p:childTnLst>
                                    </p:cTn>
                                  </p:par>
                                  <p:par>
                                    <p:cTn id="16" presetID="64" presetClass="path" presetSubtype="0" fill="hold" grpId="2" nodeType="withEffect">
                                      <p:stCondLst>
                                        <p:cond delay="0"/>
                                      </p:stCondLst>
                                      <p:childTnLst>
                                        <p:animMotion origin="layout" path="M 3.54167E-6 -2.22222E-6 L 0.21705 -0.3706 " pathEditMode="relative" rAng="0" ptsTypes="AA">
                                          <p:cBhvr>
                                            <p:cTn id="17" dur="1000" spd="-100000" fill="hold"/>
                                            <p:tgtEl>
                                              <p:spTgt spid="26"/>
                                            </p:tgtEl>
                                            <p:attrNameLst>
                                              <p:attrName>ppt_x</p:attrName>
                                              <p:attrName>ppt_y</p:attrName>
                                            </p:attrNameLst>
                                          </p:cBhvr>
                                          <p:rCtr x="10846" y="-18542"/>
                                        </p:animMotion>
                                      </p:childTnLst>
                                    </p:cTn>
                                  </p:par>
                                  <p:par>
                                    <p:cTn id="18" presetID="2" presetClass="entr" presetSubtype="9" fill="hold" grpId="0" nodeType="withEffect">
                                      <p:stCondLst>
                                        <p:cond delay="0"/>
                                      </p:stCondLst>
                                      <p:childTnLst>
                                        <p:set>
                                          <p:cBhvr>
                                            <p:cTn id="19" dur="1" fill="hold">
                                              <p:stCondLst>
                                                <p:cond delay="0"/>
                                              </p:stCondLst>
                                            </p:cTn>
                                            <p:tgtEl>
                                              <p:spTgt spid="22"/>
                                            </p:tgtEl>
                                            <p:attrNameLst>
                                              <p:attrName>style.visibility</p:attrName>
                                            </p:attrNameLst>
                                          </p:cBhvr>
                                          <p:to>
                                            <p:strVal val="visible"/>
                                          </p:to>
                                        </p:set>
                                        <p:anim calcmode="lin" valueType="num">
                                          <p:cBhvr additive="base">
                                            <p:cTn id="20" dur="1500" fill="hold"/>
                                            <p:tgtEl>
                                              <p:spTgt spid="22"/>
                                            </p:tgtEl>
                                            <p:attrNameLst>
                                              <p:attrName>ppt_x</p:attrName>
                                            </p:attrNameLst>
                                          </p:cBhvr>
                                          <p:tavLst>
                                            <p:tav tm="0">
                                              <p:val>
                                                <p:strVal val="0-#ppt_w/2"/>
                                              </p:val>
                                            </p:tav>
                                            <p:tav tm="100000">
                                              <p:val>
                                                <p:strVal val="#ppt_x"/>
                                              </p:val>
                                            </p:tav>
                                          </p:tavLst>
                                        </p:anim>
                                        <p:anim calcmode="lin" valueType="num">
                                          <p:cBhvr additive="base">
                                            <p:cTn id="21" dur="1500" fill="hold"/>
                                            <p:tgtEl>
                                              <p:spTgt spid="22"/>
                                            </p:tgtEl>
                                            <p:attrNameLst>
                                              <p:attrName>ppt_y</p:attrName>
                                            </p:attrNameLst>
                                          </p:cBhvr>
                                          <p:tavLst>
                                            <p:tav tm="0">
                                              <p:val>
                                                <p:strVal val="0-#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24"/>
                                            </p:tgtEl>
                                            <p:attrNameLst>
                                              <p:attrName>style.visibility</p:attrName>
                                            </p:attrNameLst>
                                          </p:cBhvr>
                                          <p:to>
                                            <p:strVal val="visible"/>
                                          </p:to>
                                        </p:set>
                                        <p:anim calcmode="lin" valueType="num">
                                          <p:cBhvr additive="base">
                                            <p:cTn id="24" dur="1500" fill="hold"/>
                                            <p:tgtEl>
                                              <p:spTgt spid="24"/>
                                            </p:tgtEl>
                                            <p:attrNameLst>
                                              <p:attrName>ppt_x</p:attrName>
                                            </p:attrNameLst>
                                          </p:cBhvr>
                                          <p:tavLst>
                                            <p:tav tm="0">
                                              <p:val>
                                                <p:strVal val="#ppt_x"/>
                                              </p:val>
                                            </p:tav>
                                            <p:tav tm="100000">
                                              <p:val>
                                                <p:strVal val="#ppt_x"/>
                                              </p:val>
                                            </p:tav>
                                          </p:tavLst>
                                        </p:anim>
                                        <p:anim calcmode="lin" valueType="num">
                                          <p:cBhvr additive="base">
                                            <p:cTn id="25" dur="1500" fill="hold"/>
                                            <p:tgtEl>
                                              <p:spTgt spid="24"/>
                                            </p:tgtEl>
                                            <p:attrNameLst>
                                              <p:attrName>ppt_y</p:attrName>
                                            </p:attrNameLst>
                                          </p:cBhvr>
                                          <p:tavLst>
                                            <p:tav tm="0">
                                              <p:val>
                                                <p:strVal val="1+#ppt_h/2"/>
                                              </p:val>
                                            </p:tav>
                                            <p:tav tm="100000">
                                              <p:val>
                                                <p:strVal val="#ppt_y"/>
                                              </p:val>
                                            </p:tav>
                                          </p:tavLst>
                                        </p:anim>
                                      </p:childTnLst>
                                    </p:cTn>
                                  </p:par>
                                  <p:par>
                                    <p:cTn id="26" presetID="2" presetClass="entr" presetSubtype="2" fill="hold" nodeType="withEffect">
                                      <p:stCondLst>
                                        <p:cond delay="0"/>
                                      </p:stCondLst>
                                      <p:childTnLst>
                                        <p:set>
                                          <p:cBhvr>
                                            <p:cTn id="27" dur="1" fill="hold">
                                              <p:stCondLst>
                                                <p:cond delay="0"/>
                                              </p:stCondLst>
                                            </p:cTn>
                                            <p:tgtEl>
                                              <p:spTgt spid="56"/>
                                            </p:tgtEl>
                                            <p:attrNameLst>
                                              <p:attrName>style.visibility</p:attrName>
                                            </p:attrNameLst>
                                          </p:cBhvr>
                                          <p:to>
                                            <p:strVal val="visible"/>
                                          </p:to>
                                        </p:set>
                                        <p:anim calcmode="lin" valueType="num">
                                          <p:cBhvr additive="base">
                                            <p:cTn id="28" dur="1000" fill="hold"/>
                                            <p:tgtEl>
                                              <p:spTgt spid="56"/>
                                            </p:tgtEl>
                                            <p:attrNameLst>
                                              <p:attrName>ppt_x</p:attrName>
                                            </p:attrNameLst>
                                          </p:cBhvr>
                                          <p:tavLst>
                                            <p:tav tm="0">
                                              <p:val>
                                                <p:strVal val="1+#ppt_w/2"/>
                                              </p:val>
                                            </p:tav>
                                            <p:tav tm="100000">
                                              <p:val>
                                                <p:strVal val="#ppt_x"/>
                                              </p:val>
                                            </p:tav>
                                          </p:tavLst>
                                        </p:anim>
                                        <p:anim calcmode="lin" valueType="num">
                                          <p:cBhvr additive="base">
                                            <p:cTn id="29" dur="1000" fill="hold"/>
                                            <p:tgtEl>
                                              <p:spTgt spid="56"/>
                                            </p:tgtEl>
                                            <p:attrNameLst>
                                              <p:attrName>ppt_y</p:attrName>
                                            </p:attrNameLst>
                                          </p:cBhvr>
                                          <p:tavLst>
                                            <p:tav tm="0">
                                              <p:val>
                                                <p:strVal val="#ppt_y"/>
                                              </p:val>
                                            </p:tav>
                                            <p:tav tm="100000">
                                              <p:val>
                                                <p:strVal val="#ppt_y"/>
                                              </p:val>
                                            </p:tav>
                                          </p:tavLst>
                                        </p:anim>
                                      </p:childTnLst>
                                    </p:cTn>
                                  </p:par>
                                  <p:par>
                                    <p:cTn id="30" presetID="2" presetClass="entr" presetSubtype="8" fill="hold" nodeType="withEffect">
                                      <p:stCondLst>
                                        <p:cond delay="0"/>
                                      </p:stCondLst>
                                      <p:childTnLst>
                                        <p:set>
                                          <p:cBhvr>
                                            <p:cTn id="31" dur="1" fill="hold">
                                              <p:stCondLst>
                                                <p:cond delay="0"/>
                                              </p:stCondLst>
                                            </p:cTn>
                                            <p:tgtEl>
                                              <p:spTgt spid="57"/>
                                            </p:tgtEl>
                                            <p:attrNameLst>
                                              <p:attrName>style.visibility</p:attrName>
                                            </p:attrNameLst>
                                          </p:cBhvr>
                                          <p:to>
                                            <p:strVal val="visible"/>
                                          </p:to>
                                        </p:set>
                                        <p:anim calcmode="lin" valueType="num">
                                          <p:cBhvr additive="base">
                                            <p:cTn id="32" dur="1000" fill="hold"/>
                                            <p:tgtEl>
                                              <p:spTgt spid="57"/>
                                            </p:tgtEl>
                                            <p:attrNameLst>
                                              <p:attrName>ppt_x</p:attrName>
                                            </p:attrNameLst>
                                          </p:cBhvr>
                                          <p:tavLst>
                                            <p:tav tm="0">
                                              <p:val>
                                                <p:strVal val="0-#ppt_w/2"/>
                                              </p:val>
                                            </p:tav>
                                            <p:tav tm="100000">
                                              <p:val>
                                                <p:strVal val="#ppt_x"/>
                                              </p:val>
                                            </p:tav>
                                          </p:tavLst>
                                        </p:anim>
                                        <p:anim calcmode="lin" valueType="num">
                                          <p:cBhvr additive="base">
                                            <p:cTn id="33" dur="1000" fill="hold"/>
                                            <p:tgtEl>
                                              <p:spTgt spid="57"/>
                                            </p:tgtEl>
                                            <p:attrNameLst>
                                              <p:attrName>ppt_y</p:attrName>
                                            </p:attrNameLst>
                                          </p:cBhvr>
                                          <p:tavLst>
                                            <p:tav tm="0">
                                              <p:val>
                                                <p:strVal val="#ppt_y"/>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additive="base">
                                            <p:cTn id="36" dur="500" fill="hold"/>
                                            <p:tgtEl>
                                              <p:spTgt spid="13"/>
                                            </p:tgtEl>
                                            <p:attrNameLst>
                                              <p:attrName>ppt_x</p:attrName>
                                            </p:attrNameLst>
                                          </p:cBhvr>
                                          <p:tavLst>
                                            <p:tav tm="0">
                                              <p:val>
                                                <p:strVal val="#ppt_x"/>
                                              </p:val>
                                            </p:tav>
                                            <p:tav tm="100000">
                                              <p:val>
                                                <p:strVal val="#ppt_x"/>
                                              </p:val>
                                            </p:tav>
                                          </p:tavLst>
                                        </p:anim>
                                        <p:anim calcmode="lin" valueType="num">
                                          <p:cBhvr additive="base">
                                            <p:cTn id="37"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2" grpId="0" animBg="1"/>
          <p:bldP spid="24" grpId="0" animBg="1"/>
          <p:bldP spid="26" grpId="0" animBg="1"/>
          <p:bldP spid="26" grpId="1" animBg="1"/>
          <p:bldP spid="26" grpId="2"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3" name="矩形 2"/>
          <p:cNvSpPr/>
          <p:nvPr/>
        </p:nvSpPr>
        <p:spPr>
          <a:xfrm>
            <a:off x="1080000" y="-1"/>
            <a:ext cx="10080000" cy="6876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grpSp>
        <p:nvGrpSpPr>
          <p:cNvPr id="17" name="组合 16"/>
          <p:cNvGrpSpPr/>
          <p:nvPr/>
        </p:nvGrpSpPr>
        <p:grpSpPr>
          <a:xfrm>
            <a:off x="1080000" y="827709"/>
            <a:ext cx="10080000" cy="3678303"/>
            <a:chOff x="1080000" y="827709"/>
            <a:chExt cx="10080000" cy="3678303"/>
          </a:xfrm>
        </p:grpSpPr>
        <p:sp>
          <p:nvSpPr>
            <p:cNvPr id="4" name="矩形 3"/>
            <p:cNvSpPr/>
            <p:nvPr/>
          </p:nvSpPr>
          <p:spPr>
            <a:xfrm>
              <a:off x="1080000" y="2890490"/>
              <a:ext cx="10080000" cy="1615522"/>
            </a:xfrm>
            <a:prstGeom prst="rect">
              <a:avLst/>
            </a:prstGeom>
            <a:solidFill>
              <a:srgbClr val="5D7391">
                <a:alpha val="69804"/>
              </a:srgbClr>
            </a:solidFill>
            <a:ln>
              <a:noFill/>
            </a:ln>
            <a:effectLst>
              <a:outerShdw blurRad="368300" dist="215900" dir="5400000" algn="t"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4291496" y="827709"/>
              <a:ext cx="6754363" cy="2060230"/>
              <a:chOff x="4291496" y="827709"/>
              <a:chExt cx="6754363" cy="2060230"/>
            </a:xfrm>
          </p:grpSpPr>
          <p:pic>
            <p:nvPicPr>
              <p:cNvPr id="10" name="图片 9"/>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10800000">
                <a:off x="4291496" y="827709"/>
                <a:ext cx="6754363" cy="2060230"/>
              </a:xfrm>
              <a:prstGeom prst="rect">
                <a:avLst/>
              </a:prstGeom>
            </p:spPr>
          </p:pic>
          <p:pic>
            <p:nvPicPr>
              <p:cNvPr id="13" name="图片 12"/>
              <p:cNvPicPr>
                <a:picLocks noChangeAspect="1"/>
              </p:cNvPicPr>
              <p:nvPr/>
            </p:nvPicPr>
            <p:blipFill rotWithShape="1">
              <a:blip r:embed="rId5" cstate="print">
                <a:extLst>
                  <a:ext uri="{28A0092B-C50C-407E-A947-70E740481C1C}">
                    <a14:useLocalDpi xmlns:a14="http://schemas.microsoft.com/office/drawing/2010/main" val="0"/>
                  </a:ext>
                </a:extLst>
              </a:blip>
              <a:srcRect b="66962"/>
              <a:stretch/>
            </p:blipFill>
            <p:spPr>
              <a:xfrm rot="10800000" flipV="1">
                <a:off x="6551629" y="1577393"/>
                <a:ext cx="3693514" cy="1310164"/>
              </a:xfrm>
              <a:prstGeom prst="rect">
                <a:avLst/>
              </a:prstGeom>
            </p:spPr>
          </p:pic>
        </p:grpSp>
      </p:grpSp>
      <p:sp>
        <p:nvSpPr>
          <p:cNvPr id="16" name="文本框 15"/>
          <p:cNvSpPr txBox="1"/>
          <p:nvPr/>
        </p:nvSpPr>
        <p:spPr>
          <a:xfrm>
            <a:off x="2557754" y="3304739"/>
            <a:ext cx="7124491" cy="1384995"/>
          </a:xfrm>
          <a:prstGeom prst="rect">
            <a:avLst/>
          </a:prstGeom>
          <a:noFill/>
        </p:spPr>
        <p:txBody>
          <a:bodyPr vert="horz" wrap="square" rtlCol="0">
            <a:spAutoFit/>
          </a:bodyPr>
          <a:lstStyle/>
          <a:p>
            <a:pPr algn="ctr"/>
            <a:r>
              <a:rPr lang="en-US" altLang="zh-CN" sz="4000" b="1" dirty="0">
                <a:solidFill>
                  <a:schemeClr val="bg1"/>
                </a:solidFill>
                <a:latin typeface="+mj-lt"/>
                <a:ea typeface="黑体" panose="02010609060101010101" pitchFamily="49" charset="-122"/>
              </a:rPr>
              <a:t>Introduction</a:t>
            </a:r>
          </a:p>
          <a:p>
            <a:endParaRPr lang="zh-CN" altLang="en-US" sz="4400" dirty="0">
              <a:solidFill>
                <a:schemeClr val="bg1"/>
              </a:solidFill>
              <a:latin typeface="黑体" panose="02010609060101010101" pitchFamily="49" charset="-122"/>
              <a:ea typeface="黑体" panose="02010609060101010101" pitchFamily="49" charset="-122"/>
            </a:endParaRPr>
          </a:p>
        </p:txBody>
      </p:sp>
      <p:sp>
        <p:nvSpPr>
          <p:cNvPr id="5" name="灯片编号占位符 4"/>
          <p:cNvSpPr>
            <a:spLocks noGrp="1"/>
          </p:cNvSpPr>
          <p:nvPr>
            <p:ph type="sldNum" sz="quarter" idx="12"/>
          </p:nvPr>
        </p:nvSpPr>
        <p:spPr>
          <a:xfrm>
            <a:off x="9431814" y="6511065"/>
            <a:ext cx="2743200" cy="365125"/>
          </a:xfrm>
        </p:spPr>
        <p:txBody>
          <a:bodyPr/>
          <a:lstStyle/>
          <a:p>
            <a:fld id="{B68E90E9-AED2-4792-9068-CF108C6FFA54}" type="slidenum">
              <a:rPr lang="zh-CN" altLang="en-US" smtClean="0"/>
              <a:t>3</a:t>
            </a:fld>
            <a:r>
              <a:rPr lang="en-US" altLang="zh-CN" dirty="0"/>
              <a:t>/25</a:t>
            </a:r>
            <a:endParaRPr lang="zh-CN" altLang="en-US" dirty="0"/>
          </a:p>
        </p:txBody>
      </p:sp>
    </p:spTree>
    <p:extLst>
      <p:ext uri="{BB962C8B-B14F-4D97-AF65-F5344CB8AC3E}">
        <p14:creationId xmlns:p14="http://schemas.microsoft.com/office/powerpoint/2010/main" val="366580241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grpSp>
        <p:nvGrpSpPr>
          <p:cNvPr id="40" name="组合 39"/>
          <p:cNvGrpSpPr/>
          <p:nvPr/>
        </p:nvGrpSpPr>
        <p:grpSpPr>
          <a:xfrm>
            <a:off x="10605319" y="2305318"/>
            <a:ext cx="1542417" cy="6317474"/>
            <a:chOff x="10106763" y="540526"/>
            <a:chExt cx="1860746" cy="6317474"/>
          </a:xfrm>
        </p:grpSpPr>
        <p:pic>
          <p:nvPicPr>
            <p:cNvPr id="41" name="图片 40"/>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flipV="1">
              <a:off x="7878399" y="2768890"/>
              <a:ext cx="6317474" cy="1860746"/>
            </a:xfrm>
            <a:prstGeom prst="rect">
              <a:avLst/>
            </a:prstGeom>
          </p:spPr>
        </p:pic>
        <p:pic>
          <p:nvPicPr>
            <p:cNvPr id="42" name="图片 41"/>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0513029" y="2524685"/>
              <a:ext cx="1293942" cy="3986813"/>
            </a:xfrm>
            <a:prstGeom prst="rect">
              <a:avLst/>
            </a:prstGeom>
          </p:spPr>
        </p:pic>
      </p:grpSp>
      <p:sp>
        <p:nvSpPr>
          <p:cNvPr id="55" name="矩形 54"/>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5"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j-ea"/>
                <a:ea typeface="+mj-ea"/>
                <a:sym typeface="微软雅黑 Light" pitchFamily="2" charset="-122"/>
              </a:rPr>
              <a:t>Introduction</a:t>
            </a:r>
          </a:p>
        </p:txBody>
      </p:sp>
      <p:sp>
        <p:nvSpPr>
          <p:cNvPr id="18" name="3D Optics Imaging Algorithm/Formula for Lens…">
            <a:extLst/>
          </p:cNvPr>
          <p:cNvSpPr txBox="1">
            <a:spLocks/>
          </p:cNvSpPr>
          <p:nvPr/>
        </p:nvSpPr>
        <p:spPr>
          <a:xfrm>
            <a:off x="2927859" y="1169399"/>
            <a:ext cx="10031050" cy="17082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54000" indent="0">
              <a:lnSpc>
                <a:spcPct val="110000"/>
              </a:lnSpc>
              <a:buFont typeface="Arial" panose="020B0604020202020204" pitchFamily="34" charset="0"/>
              <a:buNone/>
            </a:pPr>
            <a:r>
              <a:rPr lang="en-US" altLang="zh-CN" sz="2400" dirty="0">
                <a:solidFill>
                  <a:schemeClr val="bg1"/>
                </a:solidFill>
                <a:latin typeface="Arial" panose="020B0604020202020204" pitchFamily="34" charset="0"/>
                <a:cs typeface="Arial" panose="020B0604020202020204" pitchFamily="34" charset="0"/>
              </a:rPr>
              <a:t>Higher </a:t>
            </a:r>
            <a:r>
              <a:rPr lang="en-US" altLang="zh-CN" sz="2400" dirty="0">
                <a:solidFill>
                  <a:schemeClr val="accent4"/>
                </a:solidFill>
                <a:latin typeface="Arial" panose="020B0604020202020204" pitchFamily="34" charset="0"/>
                <a:cs typeface="Arial" panose="020B0604020202020204" pitchFamily="34" charset="0"/>
              </a:rPr>
              <a:t>appearance requirement </a:t>
            </a:r>
            <a:r>
              <a:rPr lang="en-US" altLang="zh-CN" sz="2400" dirty="0">
                <a:solidFill>
                  <a:schemeClr val="bg1"/>
                </a:solidFill>
                <a:latin typeface="Arial" panose="020B0604020202020204" pitchFamily="34" charset="0"/>
                <a:cs typeface="Arial" panose="020B0604020202020204" pitchFamily="34" charset="0"/>
              </a:rPr>
              <a:t>of automobile lights</a:t>
            </a:r>
            <a:endParaRPr lang="en-US" sz="2400" dirty="0">
              <a:solidFill>
                <a:schemeClr val="bg1"/>
              </a:solidFill>
              <a:latin typeface="Arial" panose="020B0604020202020204" pitchFamily="34" charset="0"/>
              <a:cs typeface="Arial" panose="020B0604020202020204" pitchFamily="34" charset="0"/>
            </a:endParaRPr>
          </a:p>
          <a:p>
            <a:pPr marL="254000" indent="0">
              <a:lnSpc>
                <a:spcPct val="110000"/>
              </a:lnSpc>
              <a:buFont typeface="Arial" panose="020B0604020202020204" pitchFamily="34" charset="0"/>
              <a:buNone/>
            </a:pPr>
            <a:r>
              <a:rPr lang="en-US" altLang="zh-CN" sz="2400" dirty="0">
                <a:solidFill>
                  <a:schemeClr val="bg1"/>
                </a:solidFill>
                <a:latin typeface="Arial" panose="020B0604020202020204" pitchFamily="34" charset="0"/>
                <a:cs typeface="Arial" panose="020B0604020202020204" pitchFamily="34" charset="0"/>
              </a:rPr>
              <a:t>Increase</a:t>
            </a:r>
            <a:r>
              <a:rPr lang="zh-CN" altLang="en-US" sz="2400" dirty="0">
                <a:solidFill>
                  <a:schemeClr val="bg1"/>
                </a:solidFill>
                <a:latin typeface="Arial" panose="020B0604020202020204" pitchFamily="34" charset="0"/>
                <a:cs typeface="Arial" panose="020B0604020202020204" pitchFamily="34" charset="0"/>
              </a:rPr>
              <a:t> </a:t>
            </a:r>
            <a:r>
              <a:rPr lang="en-US" altLang="zh-CN" sz="2400" dirty="0">
                <a:solidFill>
                  <a:schemeClr val="bg1"/>
                </a:solidFill>
                <a:latin typeface="Arial" panose="020B0604020202020204" pitchFamily="34" charset="0"/>
                <a:cs typeface="Arial" panose="020B0604020202020204" pitchFamily="34" charset="0"/>
              </a:rPr>
              <a:t>in </a:t>
            </a:r>
            <a:r>
              <a:rPr lang="en-US" altLang="zh-CN" sz="2400" dirty="0">
                <a:solidFill>
                  <a:schemeClr val="accent4"/>
                </a:solidFill>
                <a:latin typeface="Arial" panose="020B0604020202020204" pitchFamily="34" charset="0"/>
                <a:cs typeface="Arial" panose="020B0604020202020204" pitchFamily="34" charset="0"/>
              </a:rPr>
              <a:t>analog requirements </a:t>
            </a:r>
            <a:r>
              <a:rPr lang="en-US" altLang="zh-CN" sz="2400" dirty="0">
                <a:solidFill>
                  <a:schemeClr val="bg1"/>
                </a:solidFill>
                <a:latin typeface="Arial" panose="020B0604020202020204" pitchFamily="34" charset="0"/>
                <a:cs typeface="Arial" panose="020B0604020202020204" pitchFamily="34" charset="0"/>
              </a:rPr>
              <a:t>&amp;</a:t>
            </a:r>
            <a:r>
              <a:rPr lang="zh-CN" altLang="zh-CN" sz="2400" dirty="0">
                <a:solidFill>
                  <a:schemeClr val="bg1"/>
                </a:solidFill>
                <a:latin typeface="Arial" panose="020B0604020202020204" pitchFamily="34" charset="0"/>
                <a:cs typeface="Arial" panose="020B0604020202020204" pitchFamily="34" charset="0"/>
              </a:rPr>
              <a:t> </a:t>
            </a:r>
            <a:r>
              <a:rPr lang="en-US" altLang="zh-CN" sz="2400" dirty="0">
                <a:solidFill>
                  <a:schemeClr val="accent4"/>
                </a:solidFill>
                <a:latin typeface="Arial" panose="020B0604020202020204" pitchFamily="34" charset="0"/>
                <a:cs typeface="Arial" panose="020B0604020202020204" pitchFamily="34" charset="0"/>
              </a:rPr>
              <a:t>lighting uniformity</a:t>
            </a:r>
          </a:p>
          <a:p>
            <a:pPr marL="254000" indent="0">
              <a:lnSpc>
                <a:spcPct val="110000"/>
              </a:lnSpc>
              <a:buFont typeface="Arial" panose="020B0604020202020204" pitchFamily="34" charset="0"/>
              <a:buNone/>
            </a:pPr>
            <a:r>
              <a:rPr lang="en-US" altLang="zh-CN" sz="2400" dirty="0">
                <a:solidFill>
                  <a:schemeClr val="accent4"/>
                </a:solidFill>
                <a:latin typeface="Arial" panose="020B0604020202020204" pitchFamily="34" charset="0"/>
                <a:cs typeface="Arial" panose="020B0604020202020204" pitchFamily="34" charset="0"/>
              </a:rPr>
              <a:t>Monopoly</a:t>
            </a:r>
            <a:r>
              <a:rPr lang="en-US" altLang="zh-CN" sz="2400" dirty="0">
                <a:solidFill>
                  <a:schemeClr val="bg1"/>
                </a:solidFill>
                <a:latin typeface="Arial" panose="020B0604020202020204" pitchFamily="34" charset="0"/>
                <a:cs typeface="Arial" panose="020B0604020202020204" pitchFamily="34" charset="0"/>
              </a:rPr>
              <a:t> of foreign software </a:t>
            </a:r>
            <a:endParaRPr lang="en-US" sz="2400" dirty="0">
              <a:solidFill>
                <a:schemeClr val="bg1"/>
              </a:solidFill>
              <a:latin typeface="Arial" panose="020B0604020202020204" pitchFamily="34" charset="0"/>
              <a:ea typeface="Times"/>
              <a:cs typeface="Arial" panose="020B0604020202020204" pitchFamily="34" charset="0"/>
              <a:sym typeface="Times"/>
            </a:endParaRPr>
          </a:p>
        </p:txBody>
      </p:sp>
      <p:sp>
        <p:nvSpPr>
          <p:cNvPr id="19" name="矩形 18">
            <a:extLst/>
          </p:cNvPr>
          <p:cNvSpPr/>
          <p:nvPr/>
        </p:nvSpPr>
        <p:spPr>
          <a:xfrm>
            <a:off x="879078" y="1779646"/>
            <a:ext cx="2344615" cy="366447"/>
          </a:xfrm>
          <a:prstGeom prst="rect">
            <a:avLst/>
          </a:prstGeom>
        </p:spPr>
        <p:txBody>
          <a:bodyPr wrap="square">
            <a:spAutoFit/>
          </a:bodyPr>
          <a:lstStyle/>
          <a:p>
            <a:pPr marL="254000" hangingPunct="1">
              <a:lnSpc>
                <a:spcPts val="2000"/>
              </a:lnSpc>
            </a:pPr>
            <a:r>
              <a:rPr lang="en-US" altLang="zh-CN" sz="2800" b="1" dirty="0">
                <a:solidFill>
                  <a:schemeClr val="bg1"/>
                </a:solidFill>
                <a:latin typeface="Arial" panose="020B0604020202020204" pitchFamily="34" charset="0"/>
                <a:cs typeface="Arial" panose="020B0604020202020204" pitchFamily="34" charset="0"/>
              </a:rPr>
              <a:t>Problems</a:t>
            </a:r>
          </a:p>
        </p:txBody>
      </p:sp>
      <p:cxnSp>
        <p:nvCxnSpPr>
          <p:cNvPr id="20" name="直线连接符 5">
            <a:extLst/>
          </p:cNvPr>
          <p:cNvCxnSpPr>
            <a:cxnSpLocks/>
          </p:cNvCxnSpPr>
          <p:nvPr/>
        </p:nvCxnSpPr>
        <p:spPr>
          <a:xfrm>
            <a:off x="2927859" y="1431675"/>
            <a:ext cx="0" cy="1428836"/>
          </a:xfrm>
          <a:prstGeom prst="line">
            <a:avLst/>
          </a:prstGeom>
          <a:noFill/>
          <a:ln w="38100" cap="flat">
            <a:solidFill>
              <a:schemeClr val="bg2">
                <a:lumMod val="75000"/>
              </a:schemeClr>
            </a:solidFill>
            <a:prstDash val="dash"/>
            <a:miter lim="400000"/>
          </a:ln>
          <a:effectLst/>
          <a:sp3d/>
        </p:spPr>
        <p:style>
          <a:lnRef idx="0">
            <a:scrgbClr r="0" g="0" b="0"/>
          </a:lnRef>
          <a:fillRef idx="0">
            <a:scrgbClr r="0" g="0" b="0"/>
          </a:fillRef>
          <a:effectRef idx="0">
            <a:scrgbClr r="0" g="0" b="0"/>
          </a:effectRef>
          <a:fontRef idx="none"/>
        </p:style>
      </p:cxnSp>
      <p:pic>
        <p:nvPicPr>
          <p:cNvPr id="2" name="图片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10584" y="3205104"/>
            <a:ext cx="5032800" cy="2462477"/>
          </a:xfrm>
          <a:prstGeom prst="rect">
            <a:avLst/>
          </a:prstGeom>
        </p:spPr>
      </p:pic>
      <p:grpSp>
        <p:nvGrpSpPr>
          <p:cNvPr id="3" name="组合 2"/>
          <p:cNvGrpSpPr/>
          <p:nvPr/>
        </p:nvGrpSpPr>
        <p:grpSpPr>
          <a:xfrm>
            <a:off x="-21223" y="3213684"/>
            <a:ext cx="11604895" cy="1708215"/>
            <a:chOff x="247136" y="3681486"/>
            <a:chExt cx="11604895" cy="1708215"/>
          </a:xfrm>
        </p:grpSpPr>
        <p:sp>
          <p:nvSpPr>
            <p:cNvPr id="22" name="3D Optics Imaging Algorithm/Formula for Lens…">
              <a:extLst/>
            </p:cNvPr>
            <p:cNvSpPr txBox="1">
              <a:spLocks/>
            </p:cNvSpPr>
            <p:nvPr/>
          </p:nvSpPr>
          <p:spPr>
            <a:xfrm>
              <a:off x="247136" y="3681486"/>
              <a:ext cx="9274913" cy="17082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Autofit/>
            </a:bodyPr>
            <a:lstStyle>
              <a:lvl1pPr marL="444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mn-lt"/>
                  <a:ea typeface="+mn-ea"/>
                  <a:cs typeface="+mn-cs"/>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mn-lt"/>
                  <a:ea typeface="+mn-ea"/>
                  <a:cs typeface="+mn-cs"/>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mn-lt"/>
                  <a:ea typeface="+mn-ea"/>
                  <a:cs typeface="+mn-cs"/>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mn-lt"/>
                  <a:ea typeface="+mn-ea"/>
                  <a:cs typeface="+mn-cs"/>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mn-lt"/>
                  <a:ea typeface="+mn-ea"/>
                  <a:cs typeface="+mn-cs"/>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mn-lt"/>
                  <a:ea typeface="+mn-ea"/>
                  <a:cs typeface="+mn-cs"/>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mn-lt"/>
                  <a:ea typeface="+mn-ea"/>
                  <a:cs typeface="+mn-cs"/>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mn-lt"/>
                  <a:ea typeface="+mn-ea"/>
                  <a:cs typeface="+mn-cs"/>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mn-lt"/>
                  <a:ea typeface="+mn-ea"/>
                  <a:cs typeface="+mn-cs"/>
                  <a:sym typeface="Helvetica Neue"/>
                </a:defRPr>
              </a:lvl9pPr>
            </a:lstStyle>
            <a:p>
              <a:pPr marL="254000" indent="0" algn="r" hangingPunct="1">
                <a:lnSpc>
                  <a:spcPct val="110000"/>
                </a:lnSpc>
                <a:spcBef>
                  <a:spcPts val="1000"/>
                </a:spcBef>
                <a:buNone/>
              </a:pPr>
              <a:r>
                <a:rPr lang="en-US" altLang="zh-CN" sz="2400" dirty="0">
                  <a:solidFill>
                    <a:schemeClr val="bg1"/>
                  </a:solidFill>
                  <a:latin typeface="Arial" panose="020B0604020202020204" pitchFamily="34" charset="0"/>
                  <a:cs typeface="Arial" panose="020B0604020202020204" pitchFamily="34" charset="0"/>
                </a:rPr>
                <a:t>Human eye visual simulation of automobile lights</a:t>
              </a:r>
            </a:p>
            <a:p>
              <a:pPr marL="254000" indent="0" algn="r" hangingPunct="1">
                <a:lnSpc>
                  <a:spcPct val="110000"/>
                </a:lnSpc>
                <a:spcBef>
                  <a:spcPts val="1000"/>
                </a:spcBef>
                <a:buNone/>
              </a:pPr>
              <a:r>
                <a:rPr lang="en-US" altLang="zh-CN" sz="2400" dirty="0">
                  <a:solidFill>
                    <a:schemeClr val="bg1"/>
                  </a:solidFill>
                  <a:latin typeface="Arial" panose="020B0604020202020204" pitchFamily="34" charset="0"/>
                  <a:cs typeface="Arial" panose="020B0604020202020204" pitchFamily="34" charset="0"/>
                </a:rPr>
                <a:t>Higher</a:t>
              </a:r>
              <a:r>
                <a:rPr lang="zh-CN" altLang="en-US" sz="2400" dirty="0">
                  <a:solidFill>
                    <a:schemeClr val="bg1"/>
                  </a:solidFill>
                  <a:latin typeface="Arial" panose="020B0604020202020204" pitchFamily="34" charset="0"/>
                  <a:cs typeface="Arial" panose="020B0604020202020204" pitchFamily="34" charset="0"/>
                </a:rPr>
                <a:t> </a:t>
              </a:r>
              <a:r>
                <a:rPr lang="en-US" altLang="zh-CN" sz="2400" dirty="0">
                  <a:solidFill>
                    <a:schemeClr val="bg1"/>
                  </a:solidFill>
                  <a:latin typeface="Arial" panose="020B0604020202020204" pitchFamily="34" charset="0"/>
                  <a:cs typeface="Arial" panose="020B0604020202020204" pitchFamily="34" charset="0"/>
                </a:rPr>
                <a:t>lighting uniformity</a:t>
              </a:r>
              <a:r>
                <a:rPr lang="zh-CN" altLang="en-US" sz="2400" dirty="0">
                  <a:solidFill>
                    <a:schemeClr val="bg1"/>
                  </a:solidFill>
                  <a:latin typeface="Arial" panose="020B0604020202020204" pitchFamily="34" charset="0"/>
                  <a:cs typeface="Arial" panose="020B0604020202020204" pitchFamily="34" charset="0"/>
                </a:rPr>
                <a:t> </a:t>
              </a:r>
              <a:r>
                <a:rPr lang="en-US" altLang="zh-CN" sz="2400" dirty="0">
                  <a:solidFill>
                    <a:schemeClr val="bg1"/>
                  </a:solidFill>
                  <a:latin typeface="Arial" panose="020B0604020202020204" pitchFamily="34" charset="0"/>
                  <a:cs typeface="Arial" panose="020B0604020202020204" pitchFamily="34" charset="0"/>
                </a:rPr>
                <a:t>&amp;</a:t>
              </a:r>
              <a:r>
                <a:rPr lang="zh-CN" altLang="en-US" sz="2400" dirty="0">
                  <a:solidFill>
                    <a:schemeClr val="bg1"/>
                  </a:solidFill>
                  <a:latin typeface="Arial" panose="020B0604020202020204" pitchFamily="34" charset="0"/>
                  <a:cs typeface="Arial" panose="020B0604020202020204" pitchFamily="34" charset="0"/>
                </a:rPr>
                <a:t> </a:t>
              </a:r>
              <a:r>
                <a:rPr lang="en-US" altLang="zh-CN" sz="2400" dirty="0">
                  <a:solidFill>
                    <a:schemeClr val="bg1"/>
                  </a:solidFill>
                  <a:latin typeface="Arial" panose="020B0604020202020204" pitchFamily="34" charset="0"/>
                  <a:cs typeface="Arial" panose="020B0604020202020204" pitchFamily="34" charset="0"/>
                </a:rPr>
                <a:t>analog</a:t>
              </a:r>
              <a:r>
                <a:rPr lang="zh-CN" altLang="en-US" sz="2400" dirty="0">
                  <a:solidFill>
                    <a:schemeClr val="bg1"/>
                  </a:solidFill>
                  <a:latin typeface="Arial" panose="020B0604020202020204" pitchFamily="34" charset="0"/>
                  <a:cs typeface="Arial" panose="020B0604020202020204" pitchFamily="34" charset="0"/>
                </a:rPr>
                <a:t> </a:t>
              </a:r>
              <a:r>
                <a:rPr lang="en-US" altLang="zh-CN" sz="2400" dirty="0">
                  <a:solidFill>
                    <a:schemeClr val="bg1"/>
                  </a:solidFill>
                  <a:latin typeface="Arial" panose="020B0604020202020204" pitchFamily="34" charset="0"/>
                  <a:cs typeface="Arial" panose="020B0604020202020204" pitchFamily="34" charset="0"/>
                </a:rPr>
                <a:t>accuracy</a:t>
              </a:r>
            </a:p>
            <a:p>
              <a:pPr marL="254000" indent="0" algn="r" hangingPunct="1">
                <a:lnSpc>
                  <a:spcPct val="110000"/>
                </a:lnSpc>
                <a:spcBef>
                  <a:spcPts val="1000"/>
                </a:spcBef>
                <a:buNone/>
              </a:pPr>
              <a:r>
                <a:rPr lang="en-US" altLang="zh-CN" sz="2400" dirty="0">
                  <a:solidFill>
                    <a:schemeClr val="bg1"/>
                  </a:solidFill>
                  <a:latin typeface="Arial" panose="020B0604020202020204" pitchFamily="34" charset="0"/>
                  <a:cs typeface="Arial" panose="020B0604020202020204" pitchFamily="34" charset="0"/>
                </a:rPr>
                <a:t>Getting rid of dependence on foreign software </a:t>
              </a:r>
            </a:p>
          </p:txBody>
        </p:sp>
        <p:sp>
          <p:nvSpPr>
            <p:cNvPr id="23" name="矩形 22">
              <a:extLst/>
            </p:cNvPr>
            <p:cNvSpPr/>
            <p:nvPr/>
          </p:nvSpPr>
          <p:spPr>
            <a:xfrm>
              <a:off x="9707659" y="4251366"/>
              <a:ext cx="2144372" cy="366447"/>
            </a:xfrm>
            <a:prstGeom prst="rect">
              <a:avLst/>
            </a:prstGeom>
          </p:spPr>
          <p:txBody>
            <a:bodyPr wrap="square">
              <a:spAutoFit/>
            </a:bodyPr>
            <a:lstStyle/>
            <a:p>
              <a:pPr marL="254000" hangingPunct="1">
                <a:lnSpc>
                  <a:spcPts val="2000"/>
                </a:lnSpc>
              </a:pPr>
              <a:r>
                <a:rPr lang="en-US" altLang="zh-CN" sz="2800" b="1" dirty="0">
                  <a:solidFill>
                    <a:schemeClr val="bg1"/>
                  </a:solidFill>
                  <a:latin typeface="Arial" panose="020B0604020202020204" pitchFamily="34" charset="0"/>
                  <a:cs typeface="Arial" panose="020B0604020202020204" pitchFamily="34" charset="0"/>
                </a:rPr>
                <a:t>Needs</a:t>
              </a:r>
            </a:p>
          </p:txBody>
        </p:sp>
        <p:cxnSp>
          <p:nvCxnSpPr>
            <p:cNvPr id="24" name="直线连接符 8">
              <a:extLst/>
            </p:cNvPr>
            <p:cNvCxnSpPr>
              <a:cxnSpLocks/>
            </p:cNvCxnSpPr>
            <p:nvPr/>
          </p:nvCxnSpPr>
          <p:spPr>
            <a:xfrm>
              <a:off x="9707659" y="3903395"/>
              <a:ext cx="0" cy="1428836"/>
            </a:xfrm>
            <a:prstGeom prst="line">
              <a:avLst/>
            </a:prstGeom>
            <a:noFill/>
            <a:ln w="38100" cap="flat">
              <a:solidFill>
                <a:schemeClr val="bg1"/>
              </a:solidFill>
              <a:prstDash val="solid"/>
              <a:miter lim="400000"/>
            </a:ln>
            <a:effectLst/>
            <a:sp3d/>
          </p:spPr>
          <p:style>
            <a:lnRef idx="0">
              <a:scrgbClr r="0" g="0" b="0"/>
            </a:lnRef>
            <a:fillRef idx="0">
              <a:scrgbClr r="0" g="0" b="0"/>
            </a:fillRef>
            <a:effectRef idx="0">
              <a:scrgbClr r="0" g="0" b="0"/>
            </a:effectRef>
            <a:fontRef idx="none"/>
          </p:style>
        </p:cxnSp>
      </p:grpSp>
      <p:sp>
        <p:nvSpPr>
          <p:cNvPr id="26" name="矩形 25">
            <a:extLst/>
          </p:cNvPr>
          <p:cNvSpPr/>
          <p:nvPr/>
        </p:nvSpPr>
        <p:spPr>
          <a:xfrm>
            <a:off x="2771527" y="5553288"/>
            <a:ext cx="8053808" cy="523220"/>
          </a:xfrm>
          <a:prstGeom prst="rect">
            <a:avLst/>
          </a:prstGeom>
        </p:spPr>
        <p:txBody>
          <a:bodyPr wrap="none">
            <a:spAutoFit/>
          </a:bodyPr>
          <a:lstStyle/>
          <a:p>
            <a:r>
              <a:rPr lang="en-US" altLang="zh-CN" sz="2800" b="1" dirty="0">
                <a:solidFill>
                  <a:schemeClr val="accent4"/>
                </a:solidFill>
                <a:latin typeface="Arial" panose="020B0604020202020204" pitchFamily="34" charset="0"/>
                <a:ea typeface="宋体" panose="02010600030101010101" pitchFamily="2" charset="-122"/>
                <a:cs typeface="Arial" panose="020B0604020202020204" pitchFamily="34" charset="0"/>
              </a:rPr>
              <a:t>Develop a visual imaging simulation software</a:t>
            </a:r>
            <a:r>
              <a:rPr lang="zh-CN" altLang="zh-CN" sz="2800" b="1" dirty="0">
                <a:solidFill>
                  <a:schemeClr val="accent4"/>
                </a:solidFill>
                <a:effectLst/>
                <a:latin typeface="Arial" panose="020B0604020202020204" pitchFamily="34" charset="0"/>
                <a:cs typeface="Arial" panose="020B0604020202020204" pitchFamily="34" charset="0"/>
              </a:rPr>
              <a:t> </a:t>
            </a:r>
            <a:endParaRPr lang="zh-CN" altLang="en-US" sz="2800" b="1" dirty="0">
              <a:solidFill>
                <a:schemeClr val="accent4"/>
              </a:solidFill>
              <a:latin typeface="Arial" panose="020B0604020202020204" pitchFamily="34" charset="0"/>
              <a:cs typeface="Arial" panose="020B0604020202020204" pitchFamily="34" charset="0"/>
            </a:endParaRPr>
          </a:p>
        </p:txBody>
      </p:sp>
      <p:sp>
        <p:nvSpPr>
          <p:cNvPr id="27" name="右箭头 26">
            <a:extLst/>
          </p:cNvPr>
          <p:cNvSpPr/>
          <p:nvPr/>
        </p:nvSpPr>
        <p:spPr>
          <a:xfrm>
            <a:off x="1439026" y="5443340"/>
            <a:ext cx="1101969" cy="797409"/>
          </a:xfrm>
          <a:prstGeom prst="rightArrow">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4"/>
              </a:solidFill>
            </a:endParaRPr>
          </a:p>
        </p:txBody>
      </p:sp>
      <p:sp>
        <p:nvSpPr>
          <p:cNvPr id="30" name="Freeform 11"/>
          <p:cNvSpPr>
            <a:spLocks noEditPoints="1"/>
          </p:cNvSpPr>
          <p:nvPr/>
        </p:nvSpPr>
        <p:spPr bwMode="auto">
          <a:xfrm>
            <a:off x="7482891" y="642736"/>
            <a:ext cx="457974" cy="362018"/>
          </a:xfrm>
          <a:custGeom>
            <a:avLst/>
            <a:gdLst>
              <a:gd name="T0" fmla="*/ 392 w 1065"/>
              <a:gd name="T1" fmla="*/ 422 h 834"/>
              <a:gd name="T2" fmla="*/ 544 w 1065"/>
              <a:gd name="T3" fmla="*/ 344 h 834"/>
              <a:gd name="T4" fmla="*/ 828 w 1065"/>
              <a:gd name="T5" fmla="*/ 296 h 834"/>
              <a:gd name="T6" fmla="*/ 907 w 1065"/>
              <a:gd name="T7" fmla="*/ 179 h 834"/>
              <a:gd name="T8" fmla="*/ 792 w 1065"/>
              <a:gd name="T9" fmla="*/ 259 h 834"/>
              <a:gd name="T10" fmla="*/ 543 w 1065"/>
              <a:gd name="T11" fmla="*/ 271 h 834"/>
              <a:gd name="T12" fmla="*/ 1065 w 1065"/>
              <a:gd name="T13" fmla="*/ 111 h 834"/>
              <a:gd name="T14" fmla="*/ 647 w 1065"/>
              <a:gd name="T15" fmla="*/ 44 h 834"/>
              <a:gd name="T16" fmla="*/ 607 w 1065"/>
              <a:gd name="T17" fmla="*/ 0 h 834"/>
              <a:gd name="T18" fmla="*/ 214 w 1065"/>
              <a:gd name="T19" fmla="*/ 44 h 834"/>
              <a:gd name="T20" fmla="*/ 243 w 1065"/>
              <a:gd name="T21" fmla="*/ 111 h 834"/>
              <a:gd name="T22" fmla="*/ 300 w 1065"/>
              <a:gd name="T23" fmla="*/ 189 h 834"/>
              <a:gd name="T24" fmla="*/ 981 w 1065"/>
              <a:gd name="T25" fmla="*/ 111 h 834"/>
              <a:gd name="T26" fmla="*/ 493 w 1065"/>
              <a:gd name="T27" fmla="*/ 548 h 834"/>
              <a:gd name="T28" fmla="*/ 981 w 1065"/>
              <a:gd name="T29" fmla="*/ 570 h 834"/>
              <a:gd name="T30" fmla="*/ 501 w 1065"/>
              <a:gd name="T31" fmla="*/ 593 h 834"/>
              <a:gd name="T32" fmla="*/ 503 w 1065"/>
              <a:gd name="T33" fmla="*/ 664 h 834"/>
              <a:gd name="T34" fmla="*/ 607 w 1065"/>
              <a:gd name="T35" fmla="*/ 828 h 834"/>
              <a:gd name="T36" fmla="*/ 647 w 1065"/>
              <a:gd name="T37" fmla="*/ 664 h 834"/>
              <a:gd name="T38" fmla="*/ 839 w 1065"/>
              <a:gd name="T39" fmla="*/ 823 h 834"/>
              <a:gd name="T40" fmla="*/ 822 w 1065"/>
              <a:gd name="T41" fmla="*/ 664 h 834"/>
              <a:gd name="T42" fmla="*/ 1065 w 1065"/>
              <a:gd name="T43" fmla="*/ 593 h 834"/>
              <a:gd name="T44" fmla="*/ 1039 w 1065"/>
              <a:gd name="T45" fmla="*/ 111 h 834"/>
              <a:gd name="T46" fmla="*/ 223 w 1065"/>
              <a:gd name="T47" fmla="*/ 431 h 834"/>
              <a:gd name="T48" fmla="*/ 327 w 1065"/>
              <a:gd name="T49" fmla="*/ 328 h 834"/>
              <a:gd name="T50" fmla="*/ 120 w 1065"/>
              <a:gd name="T51" fmla="*/ 328 h 834"/>
              <a:gd name="T52" fmla="*/ 290 w 1065"/>
              <a:gd name="T53" fmla="*/ 453 h 834"/>
              <a:gd name="T54" fmla="*/ 251 w 1065"/>
              <a:gd name="T55" fmla="*/ 453 h 834"/>
              <a:gd name="T56" fmla="*/ 262 w 1065"/>
              <a:gd name="T57" fmla="*/ 472 h 834"/>
              <a:gd name="T58" fmla="*/ 273 w 1065"/>
              <a:gd name="T59" fmla="*/ 709 h 834"/>
              <a:gd name="T60" fmla="*/ 180 w 1065"/>
              <a:gd name="T61" fmla="*/ 709 h 834"/>
              <a:gd name="T62" fmla="*/ 191 w 1065"/>
              <a:gd name="T63" fmla="*/ 472 h 834"/>
              <a:gd name="T64" fmla="*/ 201 w 1065"/>
              <a:gd name="T65" fmla="*/ 453 h 834"/>
              <a:gd name="T66" fmla="*/ 0 w 1065"/>
              <a:gd name="T67" fmla="*/ 609 h 834"/>
              <a:gd name="T68" fmla="*/ 92 w 1065"/>
              <a:gd name="T69" fmla="*/ 834 h 834"/>
              <a:gd name="T70" fmla="*/ 124 w 1065"/>
              <a:gd name="T71" fmla="*/ 601 h 834"/>
              <a:gd name="T72" fmla="*/ 320 w 1065"/>
              <a:gd name="T73" fmla="*/ 834 h 834"/>
              <a:gd name="T74" fmla="*/ 352 w 1065"/>
              <a:gd name="T75" fmla="*/ 601 h 834"/>
              <a:gd name="T76" fmla="*/ 446 w 1065"/>
              <a:gd name="T77" fmla="*/ 834 h 834"/>
              <a:gd name="T78" fmla="*/ 290 w 1065"/>
              <a:gd name="T79" fmla="*/ 453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5" h="834">
                <a:moveTo>
                  <a:pt x="543" y="271"/>
                </a:moveTo>
                <a:lnTo>
                  <a:pt x="392" y="422"/>
                </a:lnTo>
                <a:cubicBezTo>
                  <a:pt x="408" y="431"/>
                  <a:pt x="422" y="442"/>
                  <a:pt x="434" y="454"/>
                </a:cubicBezTo>
                <a:lnTo>
                  <a:pt x="544" y="344"/>
                </a:lnTo>
                <a:lnTo>
                  <a:pt x="662" y="463"/>
                </a:lnTo>
                <a:lnTo>
                  <a:pt x="828" y="296"/>
                </a:lnTo>
                <a:lnTo>
                  <a:pt x="854" y="361"/>
                </a:lnTo>
                <a:lnTo>
                  <a:pt x="907" y="179"/>
                </a:lnTo>
                <a:lnTo>
                  <a:pt x="725" y="232"/>
                </a:lnTo>
                <a:lnTo>
                  <a:pt x="792" y="259"/>
                </a:lnTo>
                <a:lnTo>
                  <a:pt x="662" y="389"/>
                </a:lnTo>
                <a:lnTo>
                  <a:pt x="543" y="271"/>
                </a:lnTo>
                <a:close/>
                <a:moveTo>
                  <a:pt x="1065" y="111"/>
                </a:moveTo>
                <a:lnTo>
                  <a:pt x="1065" y="111"/>
                </a:lnTo>
                <a:lnTo>
                  <a:pt x="1065" y="44"/>
                </a:lnTo>
                <a:lnTo>
                  <a:pt x="647" y="44"/>
                </a:lnTo>
                <a:lnTo>
                  <a:pt x="647" y="0"/>
                </a:lnTo>
                <a:lnTo>
                  <a:pt x="607" y="0"/>
                </a:lnTo>
                <a:lnTo>
                  <a:pt x="607" y="44"/>
                </a:lnTo>
                <a:lnTo>
                  <a:pt x="214" y="44"/>
                </a:lnTo>
                <a:lnTo>
                  <a:pt x="214" y="111"/>
                </a:lnTo>
                <a:lnTo>
                  <a:pt x="243" y="111"/>
                </a:lnTo>
                <a:lnTo>
                  <a:pt x="243" y="170"/>
                </a:lnTo>
                <a:cubicBezTo>
                  <a:pt x="264" y="172"/>
                  <a:pt x="283" y="179"/>
                  <a:pt x="300" y="189"/>
                </a:cubicBezTo>
                <a:lnTo>
                  <a:pt x="300" y="111"/>
                </a:lnTo>
                <a:lnTo>
                  <a:pt x="981" y="111"/>
                </a:lnTo>
                <a:lnTo>
                  <a:pt x="981" y="548"/>
                </a:lnTo>
                <a:lnTo>
                  <a:pt x="493" y="548"/>
                </a:lnTo>
                <a:cubicBezTo>
                  <a:pt x="496" y="555"/>
                  <a:pt x="497" y="562"/>
                  <a:pt x="499" y="570"/>
                </a:cubicBezTo>
                <a:lnTo>
                  <a:pt x="981" y="570"/>
                </a:lnTo>
                <a:lnTo>
                  <a:pt x="981" y="593"/>
                </a:lnTo>
                <a:lnTo>
                  <a:pt x="501" y="593"/>
                </a:lnTo>
                <a:cubicBezTo>
                  <a:pt x="502" y="599"/>
                  <a:pt x="503" y="604"/>
                  <a:pt x="503" y="609"/>
                </a:cubicBezTo>
                <a:lnTo>
                  <a:pt x="503" y="664"/>
                </a:lnTo>
                <a:lnTo>
                  <a:pt x="607" y="664"/>
                </a:lnTo>
                <a:lnTo>
                  <a:pt x="607" y="828"/>
                </a:lnTo>
                <a:lnTo>
                  <a:pt x="647" y="828"/>
                </a:lnTo>
                <a:lnTo>
                  <a:pt x="647" y="664"/>
                </a:lnTo>
                <a:lnTo>
                  <a:pt x="779" y="664"/>
                </a:lnTo>
                <a:lnTo>
                  <a:pt x="839" y="823"/>
                </a:lnTo>
                <a:lnTo>
                  <a:pt x="878" y="813"/>
                </a:lnTo>
                <a:lnTo>
                  <a:pt x="822" y="664"/>
                </a:lnTo>
                <a:lnTo>
                  <a:pt x="1065" y="664"/>
                </a:lnTo>
                <a:lnTo>
                  <a:pt x="1065" y="593"/>
                </a:lnTo>
                <a:lnTo>
                  <a:pt x="1039" y="593"/>
                </a:lnTo>
                <a:lnTo>
                  <a:pt x="1039" y="111"/>
                </a:lnTo>
                <a:lnTo>
                  <a:pt x="1065" y="111"/>
                </a:lnTo>
                <a:close/>
                <a:moveTo>
                  <a:pt x="223" y="431"/>
                </a:moveTo>
                <a:lnTo>
                  <a:pt x="223" y="431"/>
                </a:lnTo>
                <a:cubicBezTo>
                  <a:pt x="280" y="431"/>
                  <a:pt x="327" y="385"/>
                  <a:pt x="327" y="328"/>
                </a:cubicBezTo>
                <a:cubicBezTo>
                  <a:pt x="327" y="271"/>
                  <a:pt x="280" y="224"/>
                  <a:pt x="223" y="224"/>
                </a:cubicBezTo>
                <a:cubicBezTo>
                  <a:pt x="166" y="224"/>
                  <a:pt x="120" y="271"/>
                  <a:pt x="120" y="328"/>
                </a:cubicBezTo>
                <a:cubicBezTo>
                  <a:pt x="120" y="385"/>
                  <a:pt x="166" y="431"/>
                  <a:pt x="223" y="431"/>
                </a:cubicBezTo>
                <a:close/>
                <a:moveTo>
                  <a:pt x="290" y="453"/>
                </a:moveTo>
                <a:lnTo>
                  <a:pt x="290" y="453"/>
                </a:lnTo>
                <a:lnTo>
                  <a:pt x="251" y="453"/>
                </a:lnTo>
                <a:lnTo>
                  <a:pt x="257" y="457"/>
                </a:lnTo>
                <a:cubicBezTo>
                  <a:pt x="262" y="460"/>
                  <a:pt x="264" y="467"/>
                  <a:pt x="262" y="472"/>
                </a:cubicBezTo>
                <a:lnTo>
                  <a:pt x="248" y="507"/>
                </a:lnTo>
                <a:lnTo>
                  <a:pt x="273" y="709"/>
                </a:lnTo>
                <a:lnTo>
                  <a:pt x="226" y="751"/>
                </a:lnTo>
                <a:lnTo>
                  <a:pt x="180" y="709"/>
                </a:lnTo>
                <a:lnTo>
                  <a:pt x="205" y="507"/>
                </a:lnTo>
                <a:lnTo>
                  <a:pt x="191" y="472"/>
                </a:lnTo>
                <a:cubicBezTo>
                  <a:pt x="188" y="467"/>
                  <a:pt x="191" y="460"/>
                  <a:pt x="195" y="457"/>
                </a:cubicBezTo>
                <a:lnTo>
                  <a:pt x="201" y="453"/>
                </a:lnTo>
                <a:lnTo>
                  <a:pt x="156" y="453"/>
                </a:lnTo>
                <a:cubicBezTo>
                  <a:pt x="70" y="453"/>
                  <a:pt x="0" y="523"/>
                  <a:pt x="0" y="609"/>
                </a:cubicBezTo>
                <a:lnTo>
                  <a:pt x="0" y="834"/>
                </a:lnTo>
                <a:lnTo>
                  <a:pt x="92" y="834"/>
                </a:lnTo>
                <a:lnTo>
                  <a:pt x="92" y="601"/>
                </a:lnTo>
                <a:lnTo>
                  <a:pt x="124" y="601"/>
                </a:lnTo>
                <a:lnTo>
                  <a:pt x="124" y="834"/>
                </a:lnTo>
                <a:lnTo>
                  <a:pt x="320" y="834"/>
                </a:lnTo>
                <a:lnTo>
                  <a:pt x="320" y="601"/>
                </a:lnTo>
                <a:lnTo>
                  <a:pt x="352" y="601"/>
                </a:lnTo>
                <a:lnTo>
                  <a:pt x="352" y="834"/>
                </a:lnTo>
                <a:lnTo>
                  <a:pt x="446" y="834"/>
                </a:lnTo>
                <a:lnTo>
                  <a:pt x="446" y="609"/>
                </a:lnTo>
                <a:cubicBezTo>
                  <a:pt x="446" y="523"/>
                  <a:pt x="376" y="453"/>
                  <a:pt x="290" y="453"/>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dirty="0">
              <a:solidFill>
                <a:schemeClr val="bg1"/>
              </a:solidFill>
            </a:endParaRPr>
          </a:p>
        </p:txBody>
      </p:sp>
      <p:sp>
        <p:nvSpPr>
          <p:cNvPr id="7" name="灯片编号占位符 6"/>
          <p:cNvSpPr>
            <a:spLocks noGrp="1"/>
          </p:cNvSpPr>
          <p:nvPr>
            <p:ph type="sldNum" sz="quarter" idx="12"/>
          </p:nvPr>
        </p:nvSpPr>
        <p:spPr>
          <a:xfrm>
            <a:off x="9448800" y="6492875"/>
            <a:ext cx="2743200" cy="365125"/>
          </a:xfrm>
        </p:spPr>
        <p:txBody>
          <a:bodyPr/>
          <a:lstStyle/>
          <a:p>
            <a:fld id="{B68E90E9-AED2-4792-9068-CF108C6FFA54}" type="slidenum">
              <a:rPr lang="zh-CN" altLang="en-US" smtClean="0">
                <a:solidFill>
                  <a:schemeClr val="bg1"/>
                </a:solidFill>
              </a:rPr>
              <a:t>4</a:t>
            </a:fld>
            <a:r>
              <a:rPr lang="en-US" altLang="zh-CN" dirty="0"/>
              <a:t>/25</a:t>
            </a:r>
            <a:endParaRPr lang="zh-CN" altLang="en-US" dirty="0"/>
          </a:p>
        </p:txBody>
      </p:sp>
    </p:spTree>
    <p:extLst>
      <p:ext uri="{BB962C8B-B14F-4D97-AF65-F5344CB8AC3E}">
        <p14:creationId xmlns:p14="http://schemas.microsoft.com/office/powerpoint/2010/main" val="27179663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8" fill="hold" nodeType="clickEffect">
                                  <p:stCondLst>
                                    <p:cond delay="0"/>
                                  </p:stCondLst>
                                  <p:childTnLst>
                                    <p:anim calcmode="lin" valueType="num">
                                      <p:cBhvr additive="base">
                                        <p:cTn id="6" dur="500"/>
                                        <p:tgtEl>
                                          <p:spTgt spid="2"/>
                                        </p:tgtEl>
                                        <p:attrNameLst>
                                          <p:attrName>ppt_x</p:attrName>
                                        </p:attrNameLst>
                                      </p:cBhvr>
                                      <p:tavLst>
                                        <p:tav tm="0">
                                          <p:val>
                                            <p:strVal val="ppt_x"/>
                                          </p:val>
                                        </p:tav>
                                        <p:tav tm="100000">
                                          <p:val>
                                            <p:strVal val="0-ppt_w/2"/>
                                          </p:val>
                                        </p:tav>
                                      </p:tavLst>
                                    </p:anim>
                                    <p:anim calcmode="lin" valueType="num">
                                      <p:cBhvr additive="base">
                                        <p:cTn id="7" dur="500"/>
                                        <p:tgtEl>
                                          <p:spTgt spid="2"/>
                                        </p:tgtEl>
                                        <p:attrNameLst>
                                          <p:attrName>ppt_y</p:attrName>
                                        </p:attrNameLst>
                                      </p:cBhvr>
                                      <p:tavLst>
                                        <p:tav tm="0">
                                          <p:val>
                                            <p:strVal val="ppt_y"/>
                                          </p:val>
                                        </p:tav>
                                        <p:tav tm="100000">
                                          <p:val>
                                            <p:strVal val="ppt_y"/>
                                          </p:val>
                                        </p:tav>
                                      </p:tavLst>
                                    </p:anim>
                                    <p:set>
                                      <p:cBhvr>
                                        <p:cTn id="8" dur="1" fill="hold">
                                          <p:stCondLst>
                                            <p:cond delay="499"/>
                                          </p:stCondLst>
                                        </p:cTn>
                                        <p:tgtEl>
                                          <p:spTgt spid="2"/>
                                        </p:tgtEl>
                                        <p:attrNameLst>
                                          <p:attrName>style.visibility</p:attrName>
                                        </p:attrNameLst>
                                      </p:cBhvr>
                                      <p:to>
                                        <p:strVal val="hidden"/>
                                      </p:to>
                                    </p:set>
                                  </p:childTnLst>
                                </p:cTn>
                              </p:par>
                              <p:par>
                                <p:cTn id="9" presetID="2" presetClass="entr" presetSubtype="2"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additive="base">
                                        <p:cTn id="17" dur="500"/>
                                        <p:tgtEl>
                                          <p:spTgt spid="27"/>
                                        </p:tgtEl>
                                        <p:attrNameLst>
                                          <p:attrName>ppt_x</p:attrName>
                                        </p:attrNameLst>
                                      </p:cBhvr>
                                      <p:tavLst>
                                        <p:tav tm="0">
                                          <p:val>
                                            <p:strVal val="#ppt_x-#ppt_w*1.125000"/>
                                          </p:val>
                                        </p:tav>
                                        <p:tav tm="100000">
                                          <p:val>
                                            <p:strVal val="#ppt_x"/>
                                          </p:val>
                                        </p:tav>
                                      </p:tavLst>
                                    </p:anim>
                                    <p:animEffect transition="in" filter="wipe(right)">
                                      <p:cBhvr>
                                        <p:cTn id="18" dur="500"/>
                                        <p:tgtEl>
                                          <p:spTgt spid="27"/>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grpSp>
        <p:nvGrpSpPr>
          <p:cNvPr id="33" name="组合 32"/>
          <p:cNvGrpSpPr/>
          <p:nvPr/>
        </p:nvGrpSpPr>
        <p:grpSpPr>
          <a:xfrm>
            <a:off x="10605319" y="-4546586"/>
            <a:ext cx="1542417" cy="6317474"/>
            <a:chOff x="10106763" y="540526"/>
            <a:chExt cx="1860746" cy="6317474"/>
          </a:xfrm>
        </p:grpSpPr>
        <p:pic>
          <p:nvPicPr>
            <p:cNvPr id="34" name="图片 33"/>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flipV="1">
              <a:off x="7878399" y="2768890"/>
              <a:ext cx="6317474" cy="1860746"/>
            </a:xfrm>
            <a:prstGeom prst="rect">
              <a:avLst/>
            </a:prstGeom>
          </p:spPr>
        </p:pic>
        <p:pic>
          <p:nvPicPr>
            <p:cNvPr id="35" name="图片 34"/>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0513029" y="2524685"/>
              <a:ext cx="1293942" cy="3986813"/>
            </a:xfrm>
            <a:prstGeom prst="rect">
              <a:avLst/>
            </a:prstGeom>
          </p:spPr>
        </p:pic>
      </p:grpSp>
      <p:sp>
        <p:nvSpPr>
          <p:cNvPr id="55" name="矩形 54"/>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5"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j-ea"/>
                <a:ea typeface="+mj-ea"/>
                <a:sym typeface="微软雅黑 Light" pitchFamily="2" charset="-122"/>
              </a:rPr>
              <a:t>CR &amp; ES</a:t>
            </a:r>
          </a:p>
        </p:txBody>
      </p:sp>
      <p:sp>
        <p:nvSpPr>
          <p:cNvPr id="30" name="Freeform 11"/>
          <p:cNvSpPr>
            <a:spLocks noEditPoints="1"/>
          </p:cNvSpPr>
          <p:nvPr/>
        </p:nvSpPr>
        <p:spPr bwMode="auto">
          <a:xfrm>
            <a:off x="7970571" y="642736"/>
            <a:ext cx="457974" cy="362018"/>
          </a:xfrm>
          <a:custGeom>
            <a:avLst/>
            <a:gdLst>
              <a:gd name="T0" fmla="*/ 392 w 1065"/>
              <a:gd name="T1" fmla="*/ 422 h 834"/>
              <a:gd name="T2" fmla="*/ 544 w 1065"/>
              <a:gd name="T3" fmla="*/ 344 h 834"/>
              <a:gd name="T4" fmla="*/ 828 w 1065"/>
              <a:gd name="T5" fmla="*/ 296 h 834"/>
              <a:gd name="T6" fmla="*/ 907 w 1065"/>
              <a:gd name="T7" fmla="*/ 179 h 834"/>
              <a:gd name="T8" fmla="*/ 792 w 1065"/>
              <a:gd name="T9" fmla="*/ 259 h 834"/>
              <a:gd name="T10" fmla="*/ 543 w 1065"/>
              <a:gd name="T11" fmla="*/ 271 h 834"/>
              <a:gd name="T12" fmla="*/ 1065 w 1065"/>
              <a:gd name="T13" fmla="*/ 111 h 834"/>
              <a:gd name="T14" fmla="*/ 647 w 1065"/>
              <a:gd name="T15" fmla="*/ 44 h 834"/>
              <a:gd name="T16" fmla="*/ 607 w 1065"/>
              <a:gd name="T17" fmla="*/ 0 h 834"/>
              <a:gd name="T18" fmla="*/ 214 w 1065"/>
              <a:gd name="T19" fmla="*/ 44 h 834"/>
              <a:gd name="T20" fmla="*/ 243 w 1065"/>
              <a:gd name="T21" fmla="*/ 111 h 834"/>
              <a:gd name="T22" fmla="*/ 300 w 1065"/>
              <a:gd name="T23" fmla="*/ 189 h 834"/>
              <a:gd name="T24" fmla="*/ 981 w 1065"/>
              <a:gd name="T25" fmla="*/ 111 h 834"/>
              <a:gd name="T26" fmla="*/ 493 w 1065"/>
              <a:gd name="T27" fmla="*/ 548 h 834"/>
              <a:gd name="T28" fmla="*/ 981 w 1065"/>
              <a:gd name="T29" fmla="*/ 570 h 834"/>
              <a:gd name="T30" fmla="*/ 501 w 1065"/>
              <a:gd name="T31" fmla="*/ 593 h 834"/>
              <a:gd name="T32" fmla="*/ 503 w 1065"/>
              <a:gd name="T33" fmla="*/ 664 h 834"/>
              <a:gd name="T34" fmla="*/ 607 w 1065"/>
              <a:gd name="T35" fmla="*/ 828 h 834"/>
              <a:gd name="T36" fmla="*/ 647 w 1065"/>
              <a:gd name="T37" fmla="*/ 664 h 834"/>
              <a:gd name="T38" fmla="*/ 839 w 1065"/>
              <a:gd name="T39" fmla="*/ 823 h 834"/>
              <a:gd name="T40" fmla="*/ 822 w 1065"/>
              <a:gd name="T41" fmla="*/ 664 h 834"/>
              <a:gd name="T42" fmla="*/ 1065 w 1065"/>
              <a:gd name="T43" fmla="*/ 593 h 834"/>
              <a:gd name="T44" fmla="*/ 1039 w 1065"/>
              <a:gd name="T45" fmla="*/ 111 h 834"/>
              <a:gd name="T46" fmla="*/ 223 w 1065"/>
              <a:gd name="T47" fmla="*/ 431 h 834"/>
              <a:gd name="T48" fmla="*/ 327 w 1065"/>
              <a:gd name="T49" fmla="*/ 328 h 834"/>
              <a:gd name="T50" fmla="*/ 120 w 1065"/>
              <a:gd name="T51" fmla="*/ 328 h 834"/>
              <a:gd name="T52" fmla="*/ 290 w 1065"/>
              <a:gd name="T53" fmla="*/ 453 h 834"/>
              <a:gd name="T54" fmla="*/ 251 w 1065"/>
              <a:gd name="T55" fmla="*/ 453 h 834"/>
              <a:gd name="T56" fmla="*/ 262 w 1065"/>
              <a:gd name="T57" fmla="*/ 472 h 834"/>
              <a:gd name="T58" fmla="*/ 273 w 1065"/>
              <a:gd name="T59" fmla="*/ 709 h 834"/>
              <a:gd name="T60" fmla="*/ 180 w 1065"/>
              <a:gd name="T61" fmla="*/ 709 h 834"/>
              <a:gd name="T62" fmla="*/ 191 w 1065"/>
              <a:gd name="T63" fmla="*/ 472 h 834"/>
              <a:gd name="T64" fmla="*/ 201 w 1065"/>
              <a:gd name="T65" fmla="*/ 453 h 834"/>
              <a:gd name="T66" fmla="*/ 0 w 1065"/>
              <a:gd name="T67" fmla="*/ 609 h 834"/>
              <a:gd name="T68" fmla="*/ 92 w 1065"/>
              <a:gd name="T69" fmla="*/ 834 h 834"/>
              <a:gd name="T70" fmla="*/ 124 w 1065"/>
              <a:gd name="T71" fmla="*/ 601 h 834"/>
              <a:gd name="T72" fmla="*/ 320 w 1065"/>
              <a:gd name="T73" fmla="*/ 834 h 834"/>
              <a:gd name="T74" fmla="*/ 352 w 1065"/>
              <a:gd name="T75" fmla="*/ 601 h 834"/>
              <a:gd name="T76" fmla="*/ 446 w 1065"/>
              <a:gd name="T77" fmla="*/ 834 h 834"/>
              <a:gd name="T78" fmla="*/ 290 w 1065"/>
              <a:gd name="T79" fmla="*/ 453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5" h="834">
                <a:moveTo>
                  <a:pt x="543" y="271"/>
                </a:moveTo>
                <a:lnTo>
                  <a:pt x="392" y="422"/>
                </a:lnTo>
                <a:cubicBezTo>
                  <a:pt x="408" y="431"/>
                  <a:pt x="422" y="442"/>
                  <a:pt x="434" y="454"/>
                </a:cubicBezTo>
                <a:lnTo>
                  <a:pt x="544" y="344"/>
                </a:lnTo>
                <a:lnTo>
                  <a:pt x="662" y="463"/>
                </a:lnTo>
                <a:lnTo>
                  <a:pt x="828" y="296"/>
                </a:lnTo>
                <a:lnTo>
                  <a:pt x="854" y="361"/>
                </a:lnTo>
                <a:lnTo>
                  <a:pt x="907" y="179"/>
                </a:lnTo>
                <a:lnTo>
                  <a:pt x="725" y="232"/>
                </a:lnTo>
                <a:lnTo>
                  <a:pt x="792" y="259"/>
                </a:lnTo>
                <a:lnTo>
                  <a:pt x="662" y="389"/>
                </a:lnTo>
                <a:lnTo>
                  <a:pt x="543" y="271"/>
                </a:lnTo>
                <a:close/>
                <a:moveTo>
                  <a:pt x="1065" y="111"/>
                </a:moveTo>
                <a:lnTo>
                  <a:pt x="1065" y="111"/>
                </a:lnTo>
                <a:lnTo>
                  <a:pt x="1065" y="44"/>
                </a:lnTo>
                <a:lnTo>
                  <a:pt x="647" y="44"/>
                </a:lnTo>
                <a:lnTo>
                  <a:pt x="647" y="0"/>
                </a:lnTo>
                <a:lnTo>
                  <a:pt x="607" y="0"/>
                </a:lnTo>
                <a:lnTo>
                  <a:pt x="607" y="44"/>
                </a:lnTo>
                <a:lnTo>
                  <a:pt x="214" y="44"/>
                </a:lnTo>
                <a:lnTo>
                  <a:pt x="214" y="111"/>
                </a:lnTo>
                <a:lnTo>
                  <a:pt x="243" y="111"/>
                </a:lnTo>
                <a:lnTo>
                  <a:pt x="243" y="170"/>
                </a:lnTo>
                <a:cubicBezTo>
                  <a:pt x="264" y="172"/>
                  <a:pt x="283" y="179"/>
                  <a:pt x="300" y="189"/>
                </a:cubicBezTo>
                <a:lnTo>
                  <a:pt x="300" y="111"/>
                </a:lnTo>
                <a:lnTo>
                  <a:pt x="981" y="111"/>
                </a:lnTo>
                <a:lnTo>
                  <a:pt x="981" y="548"/>
                </a:lnTo>
                <a:lnTo>
                  <a:pt x="493" y="548"/>
                </a:lnTo>
                <a:cubicBezTo>
                  <a:pt x="496" y="555"/>
                  <a:pt x="497" y="562"/>
                  <a:pt x="499" y="570"/>
                </a:cubicBezTo>
                <a:lnTo>
                  <a:pt x="981" y="570"/>
                </a:lnTo>
                <a:lnTo>
                  <a:pt x="981" y="593"/>
                </a:lnTo>
                <a:lnTo>
                  <a:pt x="501" y="593"/>
                </a:lnTo>
                <a:cubicBezTo>
                  <a:pt x="502" y="599"/>
                  <a:pt x="503" y="604"/>
                  <a:pt x="503" y="609"/>
                </a:cubicBezTo>
                <a:lnTo>
                  <a:pt x="503" y="664"/>
                </a:lnTo>
                <a:lnTo>
                  <a:pt x="607" y="664"/>
                </a:lnTo>
                <a:lnTo>
                  <a:pt x="607" y="828"/>
                </a:lnTo>
                <a:lnTo>
                  <a:pt x="647" y="828"/>
                </a:lnTo>
                <a:lnTo>
                  <a:pt x="647" y="664"/>
                </a:lnTo>
                <a:lnTo>
                  <a:pt x="779" y="664"/>
                </a:lnTo>
                <a:lnTo>
                  <a:pt x="839" y="823"/>
                </a:lnTo>
                <a:lnTo>
                  <a:pt x="878" y="813"/>
                </a:lnTo>
                <a:lnTo>
                  <a:pt x="822" y="664"/>
                </a:lnTo>
                <a:lnTo>
                  <a:pt x="1065" y="664"/>
                </a:lnTo>
                <a:lnTo>
                  <a:pt x="1065" y="593"/>
                </a:lnTo>
                <a:lnTo>
                  <a:pt x="1039" y="593"/>
                </a:lnTo>
                <a:lnTo>
                  <a:pt x="1039" y="111"/>
                </a:lnTo>
                <a:lnTo>
                  <a:pt x="1065" y="111"/>
                </a:lnTo>
                <a:close/>
                <a:moveTo>
                  <a:pt x="223" y="431"/>
                </a:moveTo>
                <a:lnTo>
                  <a:pt x="223" y="431"/>
                </a:lnTo>
                <a:cubicBezTo>
                  <a:pt x="280" y="431"/>
                  <a:pt x="327" y="385"/>
                  <a:pt x="327" y="328"/>
                </a:cubicBezTo>
                <a:cubicBezTo>
                  <a:pt x="327" y="271"/>
                  <a:pt x="280" y="224"/>
                  <a:pt x="223" y="224"/>
                </a:cubicBezTo>
                <a:cubicBezTo>
                  <a:pt x="166" y="224"/>
                  <a:pt x="120" y="271"/>
                  <a:pt x="120" y="328"/>
                </a:cubicBezTo>
                <a:cubicBezTo>
                  <a:pt x="120" y="385"/>
                  <a:pt x="166" y="431"/>
                  <a:pt x="223" y="431"/>
                </a:cubicBezTo>
                <a:close/>
                <a:moveTo>
                  <a:pt x="290" y="453"/>
                </a:moveTo>
                <a:lnTo>
                  <a:pt x="290" y="453"/>
                </a:lnTo>
                <a:lnTo>
                  <a:pt x="251" y="453"/>
                </a:lnTo>
                <a:lnTo>
                  <a:pt x="257" y="457"/>
                </a:lnTo>
                <a:cubicBezTo>
                  <a:pt x="262" y="460"/>
                  <a:pt x="264" y="467"/>
                  <a:pt x="262" y="472"/>
                </a:cubicBezTo>
                <a:lnTo>
                  <a:pt x="248" y="507"/>
                </a:lnTo>
                <a:lnTo>
                  <a:pt x="273" y="709"/>
                </a:lnTo>
                <a:lnTo>
                  <a:pt x="226" y="751"/>
                </a:lnTo>
                <a:lnTo>
                  <a:pt x="180" y="709"/>
                </a:lnTo>
                <a:lnTo>
                  <a:pt x="205" y="507"/>
                </a:lnTo>
                <a:lnTo>
                  <a:pt x="191" y="472"/>
                </a:lnTo>
                <a:cubicBezTo>
                  <a:pt x="188" y="467"/>
                  <a:pt x="191" y="460"/>
                  <a:pt x="195" y="457"/>
                </a:cubicBezTo>
                <a:lnTo>
                  <a:pt x="201" y="453"/>
                </a:lnTo>
                <a:lnTo>
                  <a:pt x="156" y="453"/>
                </a:lnTo>
                <a:cubicBezTo>
                  <a:pt x="70" y="453"/>
                  <a:pt x="0" y="523"/>
                  <a:pt x="0" y="609"/>
                </a:cubicBezTo>
                <a:lnTo>
                  <a:pt x="0" y="834"/>
                </a:lnTo>
                <a:lnTo>
                  <a:pt x="92" y="834"/>
                </a:lnTo>
                <a:lnTo>
                  <a:pt x="92" y="601"/>
                </a:lnTo>
                <a:lnTo>
                  <a:pt x="124" y="601"/>
                </a:lnTo>
                <a:lnTo>
                  <a:pt x="124" y="834"/>
                </a:lnTo>
                <a:lnTo>
                  <a:pt x="320" y="834"/>
                </a:lnTo>
                <a:lnTo>
                  <a:pt x="320" y="601"/>
                </a:lnTo>
                <a:lnTo>
                  <a:pt x="352" y="601"/>
                </a:lnTo>
                <a:lnTo>
                  <a:pt x="352" y="834"/>
                </a:lnTo>
                <a:lnTo>
                  <a:pt x="446" y="834"/>
                </a:lnTo>
                <a:lnTo>
                  <a:pt x="446" y="609"/>
                </a:lnTo>
                <a:cubicBezTo>
                  <a:pt x="446" y="523"/>
                  <a:pt x="376" y="453"/>
                  <a:pt x="290" y="453"/>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dirty="0">
              <a:solidFill>
                <a:schemeClr val="bg1"/>
              </a:solidFill>
            </a:endParaRPr>
          </a:p>
        </p:txBody>
      </p:sp>
      <p:sp>
        <p:nvSpPr>
          <p:cNvPr id="15" name="矩形 14">
            <a:extLst/>
          </p:cNvPr>
          <p:cNvSpPr/>
          <p:nvPr/>
        </p:nvSpPr>
        <p:spPr>
          <a:xfrm>
            <a:off x="1080000" y="1004754"/>
            <a:ext cx="10230730" cy="1107996"/>
          </a:xfrm>
          <a:prstGeom prst="rect">
            <a:avLst/>
          </a:prstGeom>
        </p:spPr>
        <p:txBody>
          <a:bodyPr wrap="square">
            <a:spAutoFit/>
          </a:bodyPr>
          <a:lstStyle/>
          <a:p>
            <a:pPr>
              <a:lnSpc>
                <a:spcPct val="150000"/>
              </a:lnSpc>
            </a:pPr>
            <a:r>
              <a:rPr lang="en-US" altLang="zh-CN" sz="2800" b="1" dirty="0">
                <a:solidFill>
                  <a:schemeClr val="bg1"/>
                </a:solidFill>
                <a:cs typeface="Arial" panose="020B0604020202020204" pitchFamily="34" charset="0"/>
              </a:rPr>
              <a:t>Customer requirements</a:t>
            </a:r>
            <a:r>
              <a:rPr lang="zh-CN" altLang="en-US" sz="2800" b="1" dirty="0">
                <a:solidFill>
                  <a:schemeClr val="bg1"/>
                </a:solidFill>
                <a:cs typeface="Arial" panose="020B0604020202020204" pitchFamily="34" charset="0"/>
              </a:rPr>
              <a:t> </a:t>
            </a:r>
            <a:endParaRPr lang="en-US" altLang="zh-CN" sz="2800" b="1" dirty="0">
              <a:solidFill>
                <a:schemeClr val="bg1"/>
              </a:solidFill>
              <a:cs typeface="Arial" panose="020B0604020202020204" pitchFamily="34" charset="0"/>
            </a:endParaRPr>
          </a:p>
          <a:p>
            <a:r>
              <a:rPr lang="en-US" altLang="zh-CN" sz="2400" dirty="0">
                <a:solidFill>
                  <a:schemeClr val="bg1"/>
                </a:solidFill>
                <a:cs typeface="Arial" panose="020B0604020202020204" pitchFamily="34" charset="0"/>
              </a:rPr>
              <a:t>Develop the algorithm for vision simulation &amp; a workable software based on C++ </a:t>
            </a:r>
            <a:endParaRPr lang="zh-CN" altLang="en-US" sz="2400" dirty="0">
              <a:solidFill>
                <a:schemeClr val="bg1"/>
              </a:solidFill>
              <a:cs typeface="Arial" panose="020B0604020202020204" pitchFamily="34" charset="0"/>
            </a:endParaRPr>
          </a:p>
        </p:txBody>
      </p:sp>
      <p:sp>
        <p:nvSpPr>
          <p:cNvPr id="25" name="矩形 24">
            <a:extLst/>
          </p:cNvPr>
          <p:cNvSpPr/>
          <p:nvPr/>
        </p:nvSpPr>
        <p:spPr>
          <a:xfrm>
            <a:off x="1065190" y="2091923"/>
            <a:ext cx="5342938" cy="523220"/>
          </a:xfrm>
          <a:prstGeom prst="rect">
            <a:avLst/>
          </a:prstGeom>
        </p:spPr>
        <p:txBody>
          <a:bodyPr wrap="none">
            <a:spAutoFit/>
          </a:bodyPr>
          <a:lstStyle/>
          <a:p>
            <a:r>
              <a:rPr lang="en-US" altLang="zh-CN" sz="2800" b="1" dirty="0">
                <a:solidFill>
                  <a:schemeClr val="bg1"/>
                </a:solidFill>
                <a:cs typeface="Arial" panose="020B0604020202020204" pitchFamily="34" charset="0"/>
              </a:rPr>
              <a:t>Specific engineering requirements </a:t>
            </a:r>
          </a:p>
        </p:txBody>
      </p:sp>
      <p:graphicFrame>
        <p:nvGraphicFramePr>
          <p:cNvPr id="4" name="表格 3"/>
          <p:cNvGraphicFramePr>
            <a:graphicFrameLocks noGrp="1"/>
          </p:cNvGraphicFramePr>
          <p:nvPr>
            <p:extLst>
              <p:ext uri="{D42A27DB-BD31-4B8C-83A1-F6EECF244321}">
                <p14:modId xmlns:p14="http://schemas.microsoft.com/office/powerpoint/2010/main" val="1397915254"/>
              </p:ext>
            </p:extLst>
          </p:nvPr>
        </p:nvGraphicFramePr>
        <p:xfrm>
          <a:off x="2133911" y="2689195"/>
          <a:ext cx="7964244" cy="2468880"/>
        </p:xfrm>
        <a:graphic>
          <a:graphicData uri="http://schemas.openxmlformats.org/drawingml/2006/table">
            <a:tbl>
              <a:tblPr firstRow="1" bandRow="1">
                <a:tableStyleId>{69CF1AB2-1976-4502-BF36-3FF5EA218861}</a:tableStyleId>
              </a:tblPr>
              <a:tblGrid>
                <a:gridCol w="3982122">
                  <a:extLst>
                    <a:ext uri="{9D8B030D-6E8A-4147-A177-3AD203B41FA5}">
                      <a16:colId xmlns:a16="http://schemas.microsoft.com/office/drawing/2014/main" val="1143033990"/>
                    </a:ext>
                  </a:extLst>
                </a:gridCol>
                <a:gridCol w="3982122">
                  <a:extLst>
                    <a:ext uri="{9D8B030D-6E8A-4147-A177-3AD203B41FA5}">
                      <a16:colId xmlns:a16="http://schemas.microsoft.com/office/drawing/2014/main" val="3400192352"/>
                    </a:ext>
                  </a:extLst>
                </a:gridCol>
              </a:tblGrid>
              <a:tr h="370840">
                <a:tc>
                  <a:txBody>
                    <a:bodyPr/>
                    <a:lstStyle/>
                    <a:p>
                      <a:pPr algn="l"/>
                      <a:r>
                        <a:rPr lang="en-US" altLang="zh-CN" sz="1800" b="1" dirty="0">
                          <a:solidFill>
                            <a:schemeClr val="tx1"/>
                          </a:solidFill>
                          <a:cs typeface="Arial" panose="020B0604020202020204" pitchFamily="34" charset="0"/>
                        </a:rPr>
                        <a:t>Efficiency: time to process massive ray data</a:t>
                      </a:r>
                      <a:endParaRPr lang="zh-CN" altLang="en-US" b="1" dirty="0">
                        <a:solidFill>
                          <a:schemeClr val="tx1"/>
                        </a:solidFill>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800" b="1" dirty="0">
                          <a:solidFill>
                            <a:schemeClr val="tx1"/>
                          </a:solidFill>
                          <a:cs typeface="Arial" panose="020B0604020202020204" pitchFamily="34" charset="0"/>
                        </a:rPr>
                        <a:t>Number of adjustable parameters: robustness and flexibility</a:t>
                      </a:r>
                    </a:p>
                    <a:p>
                      <a:pPr algn="l"/>
                      <a:endParaRPr lang="zh-CN" altLang="en-US" b="1" dirty="0">
                        <a:solidFill>
                          <a:schemeClr val="tx1"/>
                        </a:solidFill>
                      </a:endParaRPr>
                    </a:p>
                  </a:txBody>
                  <a:tcPr/>
                </a:tc>
                <a:extLst>
                  <a:ext uri="{0D108BD9-81ED-4DB2-BD59-A6C34878D82A}">
                    <a16:rowId xmlns:a16="http://schemas.microsoft.com/office/drawing/2014/main" val="90783803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800" b="1" dirty="0">
                          <a:solidFill>
                            <a:schemeClr val="tx1"/>
                          </a:solidFill>
                          <a:cs typeface="Arial" panose="020B0604020202020204" pitchFamily="34" charset="0"/>
                        </a:rPr>
                        <a:t>Accuracy: quantitatively comparison with experimental results</a:t>
                      </a:r>
                      <a:endParaRPr lang="en-US" altLang="zh-CN" sz="1800" b="1" dirty="0">
                        <a:solidFill>
                          <a:schemeClr val="tx1"/>
                        </a:solidFill>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800" b="1" dirty="0">
                        <a:solidFill>
                          <a:schemeClr val="tx1"/>
                        </a:solidFill>
                        <a:cs typeface="Arial" panose="020B0604020202020204" pitchFamily="34"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800" b="1" dirty="0">
                          <a:solidFill>
                            <a:schemeClr val="tx1"/>
                          </a:solidFill>
                          <a:cs typeface="Arial" panose="020B0604020202020204" pitchFamily="34" charset="0"/>
                        </a:rPr>
                        <a:t>Pixel: the quality of the output picture</a:t>
                      </a:r>
                    </a:p>
                    <a:p>
                      <a:pPr algn="l"/>
                      <a:endParaRPr lang="zh-CN" altLang="en-US" b="1" dirty="0">
                        <a:solidFill>
                          <a:schemeClr val="tx1"/>
                        </a:solidFill>
                      </a:endParaRPr>
                    </a:p>
                  </a:txBody>
                  <a:tcPr/>
                </a:tc>
                <a:extLst>
                  <a:ext uri="{0D108BD9-81ED-4DB2-BD59-A6C34878D82A}">
                    <a16:rowId xmlns:a16="http://schemas.microsoft.com/office/drawing/2014/main" val="1029302988"/>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800" b="1" dirty="0">
                          <a:solidFill>
                            <a:schemeClr val="tx1"/>
                          </a:solidFill>
                          <a:cs typeface="Arial" panose="020B0604020202020204" pitchFamily="34" charset="0"/>
                        </a:rPr>
                        <a:t>Size of output file</a:t>
                      </a:r>
                    </a:p>
                    <a:p>
                      <a:pPr algn="l"/>
                      <a:endParaRPr lang="zh-CN" altLang="en-US" b="1" dirty="0">
                        <a:solidFill>
                          <a:schemeClr val="tx1"/>
                        </a:solidFill>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800" b="1" dirty="0">
                          <a:solidFill>
                            <a:schemeClr val="tx1"/>
                          </a:solidFill>
                          <a:cs typeface="Arial" panose="020B0604020202020204" pitchFamily="34" charset="0"/>
                        </a:rPr>
                        <a:t>Cost: budget within 5000RMB</a:t>
                      </a:r>
                    </a:p>
                    <a:p>
                      <a:pPr algn="l"/>
                      <a:endParaRPr lang="zh-CN" altLang="en-US" b="1" dirty="0">
                        <a:solidFill>
                          <a:schemeClr val="tx1"/>
                        </a:solidFill>
                      </a:endParaRPr>
                    </a:p>
                  </a:txBody>
                  <a:tcPr/>
                </a:tc>
                <a:extLst>
                  <a:ext uri="{0D108BD9-81ED-4DB2-BD59-A6C34878D82A}">
                    <a16:rowId xmlns:a16="http://schemas.microsoft.com/office/drawing/2014/main" val="2050798273"/>
                  </a:ext>
                </a:extLst>
              </a:tr>
            </a:tbl>
          </a:graphicData>
        </a:graphic>
      </p:graphicFrame>
      <p:grpSp>
        <p:nvGrpSpPr>
          <p:cNvPr id="6" name="组合 5"/>
          <p:cNvGrpSpPr/>
          <p:nvPr/>
        </p:nvGrpSpPr>
        <p:grpSpPr>
          <a:xfrm>
            <a:off x="1265737" y="2671089"/>
            <a:ext cx="9700591" cy="3330790"/>
            <a:chOff x="1282147" y="2615143"/>
            <a:chExt cx="9700591" cy="3330790"/>
          </a:xfrm>
        </p:grpSpPr>
        <p:grpSp>
          <p:nvGrpSpPr>
            <p:cNvPr id="28" name="组合 27">
              <a:extLst/>
            </p:cNvPr>
            <p:cNvGrpSpPr/>
            <p:nvPr/>
          </p:nvGrpSpPr>
          <p:grpSpPr>
            <a:xfrm>
              <a:off x="1282147" y="2615143"/>
              <a:ext cx="9700591" cy="2882381"/>
              <a:chOff x="1334777" y="1744432"/>
              <a:chExt cx="8005359" cy="1554584"/>
            </a:xfrm>
          </p:grpSpPr>
          <p:pic>
            <p:nvPicPr>
              <p:cNvPr id="29" name="图片 28">
                <a:extLst/>
              </p:cNvPr>
              <p:cNvPicPr>
                <a:picLocks noChangeAspect="1"/>
              </p:cNvPicPr>
              <p:nvPr/>
            </p:nvPicPr>
            <p:blipFill rotWithShape="1">
              <a:blip r:embed="rId6"/>
              <a:srcRect t="2151" b="1042"/>
              <a:stretch/>
            </p:blipFill>
            <p:spPr>
              <a:xfrm>
                <a:off x="4012225" y="1744432"/>
                <a:ext cx="5327911" cy="1544679"/>
              </a:xfrm>
              <a:prstGeom prst="rect">
                <a:avLst/>
              </a:prstGeom>
            </p:spPr>
          </p:pic>
          <p:pic>
            <p:nvPicPr>
              <p:cNvPr id="31" name="图片 30">
                <a:extLst/>
              </p:cNvPr>
              <p:cNvPicPr>
                <a:picLocks noChangeAspect="1"/>
              </p:cNvPicPr>
              <p:nvPr/>
            </p:nvPicPr>
            <p:blipFill rotWithShape="1">
              <a:blip r:embed="rId7"/>
              <a:srcRect r="49669"/>
              <a:stretch/>
            </p:blipFill>
            <p:spPr>
              <a:xfrm>
                <a:off x="1334777" y="1749540"/>
                <a:ext cx="2677448" cy="1549476"/>
              </a:xfrm>
              <a:prstGeom prst="rect">
                <a:avLst/>
              </a:prstGeom>
            </p:spPr>
          </p:pic>
        </p:grpSp>
        <p:sp>
          <p:nvSpPr>
            <p:cNvPr id="32" name="矩形 31">
              <a:extLst/>
            </p:cNvPr>
            <p:cNvSpPr/>
            <p:nvPr/>
          </p:nvSpPr>
          <p:spPr>
            <a:xfrm>
              <a:off x="2858174" y="5607379"/>
              <a:ext cx="7160843" cy="338554"/>
            </a:xfrm>
            <a:prstGeom prst="rect">
              <a:avLst/>
            </a:prstGeom>
          </p:spPr>
          <p:txBody>
            <a:bodyPr wrap="square">
              <a:spAutoFit/>
            </a:bodyPr>
            <a:lstStyle/>
            <a:p>
              <a:r>
                <a:rPr lang="en-US" altLang="zh-CN" sz="1600" dirty="0">
                  <a:solidFill>
                    <a:schemeClr val="bg1"/>
                  </a:solidFill>
                  <a:latin typeface="Arial" panose="020B0604020202020204" pitchFamily="34" charset="0"/>
                  <a:cs typeface="Arial" panose="020B0604020202020204" pitchFamily="34" charset="0"/>
                </a:rPr>
                <a:t>Fig 1.</a:t>
              </a:r>
              <a:r>
                <a:rPr lang="zh-CN" altLang="en-US" sz="1600" dirty="0">
                  <a:solidFill>
                    <a:schemeClr val="bg1"/>
                  </a:solidFill>
                  <a:latin typeface="Arial" panose="020B0604020202020204" pitchFamily="34" charset="0"/>
                  <a:cs typeface="Arial" panose="020B0604020202020204" pitchFamily="34" charset="0"/>
                </a:rPr>
                <a:t> </a:t>
              </a:r>
              <a:r>
                <a:rPr lang="en-US" altLang="zh-CN" sz="1600" dirty="0" err="1">
                  <a:solidFill>
                    <a:schemeClr val="bg1"/>
                  </a:solidFill>
                  <a:latin typeface="Arial" panose="020B0604020202020204" pitchFamily="34" charset="0"/>
                  <a:cs typeface="Arial" panose="020B0604020202020204" pitchFamily="34" charset="0"/>
                </a:rPr>
                <a:t>Matlab</a:t>
              </a:r>
              <a:r>
                <a:rPr lang="en-US" altLang="zh-CN" sz="1600" dirty="0">
                  <a:solidFill>
                    <a:schemeClr val="bg1"/>
                  </a:solidFill>
                  <a:latin typeface="Arial" panose="020B0604020202020204" pitchFamily="34" charset="0"/>
                  <a:cs typeface="Arial" panose="020B0604020202020204" pitchFamily="34" charset="0"/>
                </a:rPr>
                <a:t> simple optical simulation. Copyright (c) 2010, B. </a:t>
              </a:r>
              <a:r>
                <a:rPr lang="en-US" altLang="zh-CN" sz="1600" dirty="0" err="1">
                  <a:solidFill>
                    <a:schemeClr val="bg1"/>
                  </a:solidFill>
                  <a:latin typeface="Arial" panose="020B0604020202020204" pitchFamily="34" charset="0"/>
                  <a:cs typeface="Arial" panose="020B0604020202020204" pitchFamily="34" charset="0"/>
                </a:rPr>
                <a:t>Gustavsson</a:t>
              </a:r>
              <a:endParaRPr lang="en-US" altLang="zh-CN" sz="1600" dirty="0">
                <a:solidFill>
                  <a:schemeClr val="bg1"/>
                </a:solidFill>
                <a:latin typeface="Arial" panose="020B0604020202020204" pitchFamily="34" charset="0"/>
                <a:cs typeface="Arial" panose="020B0604020202020204" pitchFamily="34" charset="0"/>
              </a:endParaRPr>
            </a:p>
          </p:txBody>
        </p:sp>
      </p:grpSp>
      <p:sp>
        <p:nvSpPr>
          <p:cNvPr id="7" name="灯片编号占位符 6"/>
          <p:cNvSpPr>
            <a:spLocks noGrp="1"/>
          </p:cNvSpPr>
          <p:nvPr>
            <p:ph type="sldNum" sz="quarter" idx="12"/>
          </p:nvPr>
        </p:nvSpPr>
        <p:spPr>
          <a:xfrm>
            <a:off x="9436426" y="6492875"/>
            <a:ext cx="2743200" cy="365125"/>
          </a:xfrm>
        </p:spPr>
        <p:txBody>
          <a:bodyPr/>
          <a:lstStyle/>
          <a:p>
            <a:fld id="{B68E90E9-AED2-4792-9068-CF108C6FFA54}" type="slidenum">
              <a:rPr lang="zh-CN" altLang="en-US" smtClean="0"/>
              <a:t>5</a:t>
            </a:fld>
            <a:r>
              <a:rPr lang="en-US" altLang="zh-CN" dirty="0"/>
              <a:t>/25</a:t>
            </a:r>
            <a:endParaRPr lang="zh-CN" altLang="en-US" dirty="0"/>
          </a:p>
        </p:txBody>
      </p:sp>
    </p:spTree>
    <p:extLst>
      <p:ext uri="{BB962C8B-B14F-4D97-AF65-F5344CB8AC3E}">
        <p14:creationId xmlns:p14="http://schemas.microsoft.com/office/powerpoint/2010/main" val="18998669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0-#ppt_w/2"/>
                                          </p:val>
                                        </p:tav>
                                        <p:tav tm="100000">
                                          <p:val>
                                            <p:strVal val="#ppt_x"/>
                                          </p:val>
                                        </p:tav>
                                      </p:tavLst>
                                    </p:anim>
                                    <p:anim calcmode="lin" valueType="num">
                                      <p:cBhvr additive="base">
                                        <p:cTn id="13" dur="500" fill="hold"/>
                                        <p:tgtEl>
                                          <p:spTgt spid="4"/>
                                        </p:tgtEl>
                                        <p:attrNameLst>
                                          <p:attrName>ppt_y</p:attrName>
                                        </p:attrNameLst>
                                      </p:cBhvr>
                                      <p:tavLst>
                                        <p:tav tm="0">
                                          <p:val>
                                            <p:strVal val="#ppt_y"/>
                                          </p:val>
                                        </p:tav>
                                        <p:tav tm="100000">
                                          <p:val>
                                            <p:strVal val="#ppt_y"/>
                                          </p:val>
                                        </p:tav>
                                      </p:tavLst>
                                    </p:anim>
                                  </p:childTnLst>
                                </p:cTn>
                              </p:par>
                              <p:par>
                                <p:cTn id="14" presetID="10" presetClass="entr" presetSubtype="0" fill="hold" grpId="0" nodeType="with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grpSp>
        <p:nvGrpSpPr>
          <p:cNvPr id="53" name="组合 52"/>
          <p:cNvGrpSpPr/>
          <p:nvPr/>
        </p:nvGrpSpPr>
        <p:grpSpPr>
          <a:xfrm flipH="1">
            <a:off x="-818" y="2160308"/>
            <a:ext cx="1811175" cy="6317474"/>
            <a:chOff x="10106763" y="540526"/>
            <a:chExt cx="1860746" cy="6317474"/>
          </a:xfrm>
        </p:grpSpPr>
        <p:pic>
          <p:nvPicPr>
            <p:cNvPr id="54" name="图片 53"/>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flipV="1">
              <a:off x="7878399" y="2768890"/>
              <a:ext cx="6317474" cy="1860746"/>
            </a:xfrm>
            <a:prstGeom prst="rect">
              <a:avLst/>
            </a:prstGeom>
          </p:spPr>
        </p:pic>
        <p:pic>
          <p:nvPicPr>
            <p:cNvPr id="56" name="图片 55"/>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0513029" y="2524685"/>
              <a:ext cx="1293942" cy="3986813"/>
            </a:xfrm>
            <a:prstGeom prst="rect">
              <a:avLst/>
            </a:prstGeom>
          </p:spPr>
        </p:pic>
      </p:grpSp>
      <p:sp>
        <p:nvSpPr>
          <p:cNvPr id="55" name="矩形 54"/>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5"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j-ea"/>
                <a:ea typeface="+mj-ea"/>
                <a:sym typeface="微软雅黑 Light" pitchFamily="2" charset="-122"/>
              </a:rPr>
              <a:t>Concept Generation</a:t>
            </a:r>
          </a:p>
        </p:txBody>
      </p:sp>
      <p:sp>
        <p:nvSpPr>
          <p:cNvPr id="30" name="Freeform 11"/>
          <p:cNvSpPr>
            <a:spLocks noEditPoints="1"/>
          </p:cNvSpPr>
          <p:nvPr/>
        </p:nvSpPr>
        <p:spPr bwMode="auto">
          <a:xfrm>
            <a:off x="5580939" y="642736"/>
            <a:ext cx="457974" cy="362018"/>
          </a:xfrm>
          <a:custGeom>
            <a:avLst/>
            <a:gdLst>
              <a:gd name="T0" fmla="*/ 392 w 1065"/>
              <a:gd name="T1" fmla="*/ 422 h 834"/>
              <a:gd name="T2" fmla="*/ 544 w 1065"/>
              <a:gd name="T3" fmla="*/ 344 h 834"/>
              <a:gd name="T4" fmla="*/ 828 w 1065"/>
              <a:gd name="T5" fmla="*/ 296 h 834"/>
              <a:gd name="T6" fmla="*/ 907 w 1065"/>
              <a:gd name="T7" fmla="*/ 179 h 834"/>
              <a:gd name="T8" fmla="*/ 792 w 1065"/>
              <a:gd name="T9" fmla="*/ 259 h 834"/>
              <a:gd name="T10" fmla="*/ 543 w 1065"/>
              <a:gd name="T11" fmla="*/ 271 h 834"/>
              <a:gd name="T12" fmla="*/ 1065 w 1065"/>
              <a:gd name="T13" fmla="*/ 111 h 834"/>
              <a:gd name="T14" fmla="*/ 647 w 1065"/>
              <a:gd name="T15" fmla="*/ 44 h 834"/>
              <a:gd name="T16" fmla="*/ 607 w 1065"/>
              <a:gd name="T17" fmla="*/ 0 h 834"/>
              <a:gd name="T18" fmla="*/ 214 w 1065"/>
              <a:gd name="T19" fmla="*/ 44 h 834"/>
              <a:gd name="T20" fmla="*/ 243 w 1065"/>
              <a:gd name="T21" fmla="*/ 111 h 834"/>
              <a:gd name="T22" fmla="*/ 300 w 1065"/>
              <a:gd name="T23" fmla="*/ 189 h 834"/>
              <a:gd name="T24" fmla="*/ 981 w 1065"/>
              <a:gd name="T25" fmla="*/ 111 h 834"/>
              <a:gd name="T26" fmla="*/ 493 w 1065"/>
              <a:gd name="T27" fmla="*/ 548 h 834"/>
              <a:gd name="T28" fmla="*/ 981 w 1065"/>
              <a:gd name="T29" fmla="*/ 570 h 834"/>
              <a:gd name="T30" fmla="*/ 501 w 1065"/>
              <a:gd name="T31" fmla="*/ 593 h 834"/>
              <a:gd name="T32" fmla="*/ 503 w 1065"/>
              <a:gd name="T33" fmla="*/ 664 h 834"/>
              <a:gd name="T34" fmla="*/ 607 w 1065"/>
              <a:gd name="T35" fmla="*/ 828 h 834"/>
              <a:gd name="T36" fmla="*/ 647 w 1065"/>
              <a:gd name="T37" fmla="*/ 664 h 834"/>
              <a:gd name="T38" fmla="*/ 839 w 1065"/>
              <a:gd name="T39" fmla="*/ 823 h 834"/>
              <a:gd name="T40" fmla="*/ 822 w 1065"/>
              <a:gd name="T41" fmla="*/ 664 h 834"/>
              <a:gd name="T42" fmla="*/ 1065 w 1065"/>
              <a:gd name="T43" fmla="*/ 593 h 834"/>
              <a:gd name="T44" fmla="*/ 1039 w 1065"/>
              <a:gd name="T45" fmla="*/ 111 h 834"/>
              <a:gd name="T46" fmla="*/ 223 w 1065"/>
              <a:gd name="T47" fmla="*/ 431 h 834"/>
              <a:gd name="T48" fmla="*/ 327 w 1065"/>
              <a:gd name="T49" fmla="*/ 328 h 834"/>
              <a:gd name="T50" fmla="*/ 120 w 1065"/>
              <a:gd name="T51" fmla="*/ 328 h 834"/>
              <a:gd name="T52" fmla="*/ 290 w 1065"/>
              <a:gd name="T53" fmla="*/ 453 h 834"/>
              <a:gd name="T54" fmla="*/ 251 w 1065"/>
              <a:gd name="T55" fmla="*/ 453 h 834"/>
              <a:gd name="T56" fmla="*/ 262 w 1065"/>
              <a:gd name="T57" fmla="*/ 472 h 834"/>
              <a:gd name="T58" fmla="*/ 273 w 1065"/>
              <a:gd name="T59" fmla="*/ 709 h 834"/>
              <a:gd name="T60" fmla="*/ 180 w 1065"/>
              <a:gd name="T61" fmla="*/ 709 h 834"/>
              <a:gd name="T62" fmla="*/ 191 w 1065"/>
              <a:gd name="T63" fmla="*/ 472 h 834"/>
              <a:gd name="T64" fmla="*/ 201 w 1065"/>
              <a:gd name="T65" fmla="*/ 453 h 834"/>
              <a:gd name="T66" fmla="*/ 0 w 1065"/>
              <a:gd name="T67" fmla="*/ 609 h 834"/>
              <a:gd name="T68" fmla="*/ 92 w 1065"/>
              <a:gd name="T69" fmla="*/ 834 h 834"/>
              <a:gd name="T70" fmla="*/ 124 w 1065"/>
              <a:gd name="T71" fmla="*/ 601 h 834"/>
              <a:gd name="T72" fmla="*/ 320 w 1065"/>
              <a:gd name="T73" fmla="*/ 834 h 834"/>
              <a:gd name="T74" fmla="*/ 352 w 1065"/>
              <a:gd name="T75" fmla="*/ 601 h 834"/>
              <a:gd name="T76" fmla="*/ 446 w 1065"/>
              <a:gd name="T77" fmla="*/ 834 h 834"/>
              <a:gd name="T78" fmla="*/ 290 w 1065"/>
              <a:gd name="T79" fmla="*/ 453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5" h="834">
                <a:moveTo>
                  <a:pt x="543" y="271"/>
                </a:moveTo>
                <a:lnTo>
                  <a:pt x="392" y="422"/>
                </a:lnTo>
                <a:cubicBezTo>
                  <a:pt x="408" y="431"/>
                  <a:pt x="422" y="442"/>
                  <a:pt x="434" y="454"/>
                </a:cubicBezTo>
                <a:lnTo>
                  <a:pt x="544" y="344"/>
                </a:lnTo>
                <a:lnTo>
                  <a:pt x="662" y="463"/>
                </a:lnTo>
                <a:lnTo>
                  <a:pt x="828" y="296"/>
                </a:lnTo>
                <a:lnTo>
                  <a:pt x="854" y="361"/>
                </a:lnTo>
                <a:lnTo>
                  <a:pt x="907" y="179"/>
                </a:lnTo>
                <a:lnTo>
                  <a:pt x="725" y="232"/>
                </a:lnTo>
                <a:lnTo>
                  <a:pt x="792" y="259"/>
                </a:lnTo>
                <a:lnTo>
                  <a:pt x="662" y="389"/>
                </a:lnTo>
                <a:lnTo>
                  <a:pt x="543" y="271"/>
                </a:lnTo>
                <a:close/>
                <a:moveTo>
                  <a:pt x="1065" y="111"/>
                </a:moveTo>
                <a:lnTo>
                  <a:pt x="1065" y="111"/>
                </a:lnTo>
                <a:lnTo>
                  <a:pt x="1065" y="44"/>
                </a:lnTo>
                <a:lnTo>
                  <a:pt x="647" y="44"/>
                </a:lnTo>
                <a:lnTo>
                  <a:pt x="647" y="0"/>
                </a:lnTo>
                <a:lnTo>
                  <a:pt x="607" y="0"/>
                </a:lnTo>
                <a:lnTo>
                  <a:pt x="607" y="44"/>
                </a:lnTo>
                <a:lnTo>
                  <a:pt x="214" y="44"/>
                </a:lnTo>
                <a:lnTo>
                  <a:pt x="214" y="111"/>
                </a:lnTo>
                <a:lnTo>
                  <a:pt x="243" y="111"/>
                </a:lnTo>
                <a:lnTo>
                  <a:pt x="243" y="170"/>
                </a:lnTo>
                <a:cubicBezTo>
                  <a:pt x="264" y="172"/>
                  <a:pt x="283" y="179"/>
                  <a:pt x="300" y="189"/>
                </a:cubicBezTo>
                <a:lnTo>
                  <a:pt x="300" y="111"/>
                </a:lnTo>
                <a:lnTo>
                  <a:pt x="981" y="111"/>
                </a:lnTo>
                <a:lnTo>
                  <a:pt x="981" y="548"/>
                </a:lnTo>
                <a:lnTo>
                  <a:pt x="493" y="548"/>
                </a:lnTo>
                <a:cubicBezTo>
                  <a:pt x="496" y="555"/>
                  <a:pt x="497" y="562"/>
                  <a:pt x="499" y="570"/>
                </a:cubicBezTo>
                <a:lnTo>
                  <a:pt x="981" y="570"/>
                </a:lnTo>
                <a:lnTo>
                  <a:pt x="981" y="593"/>
                </a:lnTo>
                <a:lnTo>
                  <a:pt x="501" y="593"/>
                </a:lnTo>
                <a:cubicBezTo>
                  <a:pt x="502" y="599"/>
                  <a:pt x="503" y="604"/>
                  <a:pt x="503" y="609"/>
                </a:cubicBezTo>
                <a:lnTo>
                  <a:pt x="503" y="664"/>
                </a:lnTo>
                <a:lnTo>
                  <a:pt x="607" y="664"/>
                </a:lnTo>
                <a:lnTo>
                  <a:pt x="607" y="828"/>
                </a:lnTo>
                <a:lnTo>
                  <a:pt x="647" y="828"/>
                </a:lnTo>
                <a:lnTo>
                  <a:pt x="647" y="664"/>
                </a:lnTo>
                <a:lnTo>
                  <a:pt x="779" y="664"/>
                </a:lnTo>
                <a:lnTo>
                  <a:pt x="839" y="823"/>
                </a:lnTo>
                <a:lnTo>
                  <a:pt x="878" y="813"/>
                </a:lnTo>
                <a:lnTo>
                  <a:pt x="822" y="664"/>
                </a:lnTo>
                <a:lnTo>
                  <a:pt x="1065" y="664"/>
                </a:lnTo>
                <a:lnTo>
                  <a:pt x="1065" y="593"/>
                </a:lnTo>
                <a:lnTo>
                  <a:pt x="1039" y="593"/>
                </a:lnTo>
                <a:lnTo>
                  <a:pt x="1039" y="111"/>
                </a:lnTo>
                <a:lnTo>
                  <a:pt x="1065" y="111"/>
                </a:lnTo>
                <a:close/>
                <a:moveTo>
                  <a:pt x="223" y="431"/>
                </a:moveTo>
                <a:lnTo>
                  <a:pt x="223" y="431"/>
                </a:lnTo>
                <a:cubicBezTo>
                  <a:pt x="280" y="431"/>
                  <a:pt x="327" y="385"/>
                  <a:pt x="327" y="328"/>
                </a:cubicBezTo>
                <a:cubicBezTo>
                  <a:pt x="327" y="271"/>
                  <a:pt x="280" y="224"/>
                  <a:pt x="223" y="224"/>
                </a:cubicBezTo>
                <a:cubicBezTo>
                  <a:pt x="166" y="224"/>
                  <a:pt x="120" y="271"/>
                  <a:pt x="120" y="328"/>
                </a:cubicBezTo>
                <a:cubicBezTo>
                  <a:pt x="120" y="385"/>
                  <a:pt x="166" y="431"/>
                  <a:pt x="223" y="431"/>
                </a:cubicBezTo>
                <a:close/>
                <a:moveTo>
                  <a:pt x="290" y="453"/>
                </a:moveTo>
                <a:lnTo>
                  <a:pt x="290" y="453"/>
                </a:lnTo>
                <a:lnTo>
                  <a:pt x="251" y="453"/>
                </a:lnTo>
                <a:lnTo>
                  <a:pt x="257" y="457"/>
                </a:lnTo>
                <a:cubicBezTo>
                  <a:pt x="262" y="460"/>
                  <a:pt x="264" y="467"/>
                  <a:pt x="262" y="472"/>
                </a:cubicBezTo>
                <a:lnTo>
                  <a:pt x="248" y="507"/>
                </a:lnTo>
                <a:lnTo>
                  <a:pt x="273" y="709"/>
                </a:lnTo>
                <a:lnTo>
                  <a:pt x="226" y="751"/>
                </a:lnTo>
                <a:lnTo>
                  <a:pt x="180" y="709"/>
                </a:lnTo>
                <a:lnTo>
                  <a:pt x="205" y="507"/>
                </a:lnTo>
                <a:lnTo>
                  <a:pt x="191" y="472"/>
                </a:lnTo>
                <a:cubicBezTo>
                  <a:pt x="188" y="467"/>
                  <a:pt x="191" y="460"/>
                  <a:pt x="195" y="457"/>
                </a:cubicBezTo>
                <a:lnTo>
                  <a:pt x="201" y="453"/>
                </a:lnTo>
                <a:lnTo>
                  <a:pt x="156" y="453"/>
                </a:lnTo>
                <a:cubicBezTo>
                  <a:pt x="70" y="453"/>
                  <a:pt x="0" y="523"/>
                  <a:pt x="0" y="609"/>
                </a:cubicBezTo>
                <a:lnTo>
                  <a:pt x="0" y="834"/>
                </a:lnTo>
                <a:lnTo>
                  <a:pt x="92" y="834"/>
                </a:lnTo>
                <a:lnTo>
                  <a:pt x="92" y="601"/>
                </a:lnTo>
                <a:lnTo>
                  <a:pt x="124" y="601"/>
                </a:lnTo>
                <a:lnTo>
                  <a:pt x="124" y="834"/>
                </a:lnTo>
                <a:lnTo>
                  <a:pt x="320" y="834"/>
                </a:lnTo>
                <a:lnTo>
                  <a:pt x="320" y="601"/>
                </a:lnTo>
                <a:lnTo>
                  <a:pt x="352" y="601"/>
                </a:lnTo>
                <a:lnTo>
                  <a:pt x="352" y="834"/>
                </a:lnTo>
                <a:lnTo>
                  <a:pt x="446" y="834"/>
                </a:lnTo>
                <a:lnTo>
                  <a:pt x="446" y="609"/>
                </a:lnTo>
                <a:cubicBezTo>
                  <a:pt x="446" y="523"/>
                  <a:pt x="376" y="453"/>
                  <a:pt x="290" y="453"/>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dirty="0">
              <a:solidFill>
                <a:schemeClr val="bg1"/>
              </a:solidFill>
            </a:endParaRPr>
          </a:p>
        </p:txBody>
      </p:sp>
      <p:grpSp>
        <p:nvGrpSpPr>
          <p:cNvPr id="2" name="组合 1"/>
          <p:cNvGrpSpPr/>
          <p:nvPr/>
        </p:nvGrpSpPr>
        <p:grpSpPr>
          <a:xfrm>
            <a:off x="4021954" y="1244494"/>
            <a:ext cx="7589021" cy="4708632"/>
            <a:chOff x="4021954" y="1244493"/>
            <a:chExt cx="8102752" cy="5136429"/>
          </a:xfrm>
        </p:grpSpPr>
        <p:grpSp>
          <p:nvGrpSpPr>
            <p:cNvPr id="20" name="组合 19"/>
            <p:cNvGrpSpPr/>
            <p:nvPr/>
          </p:nvGrpSpPr>
          <p:grpSpPr>
            <a:xfrm>
              <a:off x="4021954" y="1244493"/>
              <a:ext cx="8102752" cy="5136429"/>
              <a:chOff x="473726" y="979448"/>
              <a:chExt cx="10202762" cy="5340934"/>
            </a:xfrm>
          </p:grpSpPr>
          <p:sp>
            <p:nvSpPr>
              <p:cNvPr id="21" name="矩形 20"/>
              <p:cNvSpPr/>
              <p:nvPr/>
            </p:nvSpPr>
            <p:spPr>
              <a:xfrm>
                <a:off x="473726" y="979448"/>
                <a:ext cx="10202762" cy="5340934"/>
              </a:xfrm>
              <a:prstGeom prst="rect">
                <a:avLst/>
              </a:prstGeom>
              <a:solidFill>
                <a:schemeClr val="bg1"/>
              </a:solidFill>
              <a:ln>
                <a:noFill/>
              </a:ln>
              <a:effectLst>
                <a:outerShdw blurRad="368300" dist="21590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Shape 1073741835">
                <a:extLst/>
              </p:cNvPr>
              <p:cNvSpPr txBox="1"/>
              <p:nvPr/>
            </p:nvSpPr>
            <p:spPr>
              <a:xfrm>
                <a:off x="2320174" y="4561023"/>
                <a:ext cx="65" cy="180499"/>
              </a:xfrm>
              <a:prstGeom prst="rect">
                <a:avLst/>
              </a:prstGeom>
              <a:noFill/>
              <a:ln w="12700" cap="flat">
                <a:noFill/>
                <a:miter lim="400000"/>
              </a:ln>
              <a:effectLst/>
            </p:spPr>
            <p:txBody>
              <a:bodyPr wrap="none" lIns="0" tIns="0" rIns="0" bIns="0">
                <a:spAutoFit/>
              </a:bodyPr>
              <a:lstStyle/>
              <a:p>
                <a:endParaRPr lang="zh-CN" altLang="en-US" sz="1173" dirty="0">
                  <a:latin typeface="Helvetica Neue" panose="02000503000000020004" pitchFamily="2" charset="0"/>
                  <a:ea typeface="Arial Unicode MS" panose="020B0604020202020204" pitchFamily="34" charset="-128"/>
                  <a:cs typeface="Arial Unicode MS" panose="020B0604020202020204" pitchFamily="34" charset="-128"/>
                </a:endParaRPr>
              </a:p>
            </p:txBody>
          </p:sp>
        </p:grpSp>
        <p:pic>
          <p:nvPicPr>
            <p:cNvPr id="13" name="图片 12">
              <a:extLst/>
            </p:cNvPr>
            <p:cNvPicPr>
              <a:picLocks noChangeAspect="1"/>
            </p:cNvPicPr>
            <p:nvPr/>
          </p:nvPicPr>
          <p:blipFill>
            <a:blip r:embed="rId6"/>
            <a:stretch>
              <a:fillRect/>
            </a:stretch>
          </p:blipFill>
          <p:spPr>
            <a:xfrm>
              <a:off x="4374965" y="1511717"/>
              <a:ext cx="7680614" cy="4294273"/>
            </a:xfrm>
            <a:prstGeom prst="rect">
              <a:avLst/>
            </a:prstGeom>
          </p:spPr>
        </p:pic>
        <p:sp>
          <p:nvSpPr>
            <p:cNvPr id="14" name="矩形 13">
              <a:extLst/>
            </p:cNvPr>
            <p:cNvSpPr/>
            <p:nvPr/>
          </p:nvSpPr>
          <p:spPr>
            <a:xfrm>
              <a:off x="6911712" y="5902190"/>
              <a:ext cx="3031438" cy="402887"/>
            </a:xfrm>
            <a:prstGeom prst="rect">
              <a:avLst/>
            </a:prstGeom>
          </p:spPr>
          <p:txBody>
            <a:bodyPr wrap="none">
              <a:spAutoFit/>
            </a:bodyPr>
            <a:lstStyle/>
            <a:p>
              <a:r>
                <a:rPr lang="en-US" altLang="zh-CN" dirty="0">
                  <a:solidFill>
                    <a:srgbClr val="000000"/>
                  </a:solidFill>
                  <a:effectLst/>
                  <a:latin typeface="Arial" panose="020B0604020202020204" pitchFamily="34" charset="0"/>
                  <a:cs typeface="Arial" panose="020B0604020202020204" pitchFamily="34" charset="0"/>
                </a:rPr>
                <a:t>Fig 2. Morphological chart</a:t>
              </a:r>
            </a:p>
          </p:txBody>
        </p:sp>
      </p:grpSp>
      <p:sp>
        <p:nvSpPr>
          <p:cNvPr id="16" name="文本框 15">
            <a:extLst/>
          </p:cNvPr>
          <p:cNvSpPr txBox="1"/>
          <p:nvPr/>
        </p:nvSpPr>
        <p:spPr>
          <a:xfrm>
            <a:off x="1057639" y="2160308"/>
            <a:ext cx="3119298" cy="3477875"/>
          </a:xfrm>
          <a:prstGeom prst="rect">
            <a:avLst/>
          </a:prstGeom>
          <a:noFill/>
        </p:spPr>
        <p:txBody>
          <a:bodyPr wrap="square" rtlCol="0">
            <a:spAutoFit/>
          </a:bodyPr>
          <a:lstStyle/>
          <a:p>
            <a:r>
              <a:rPr lang="en-US" altLang="zh-CN" sz="2200" dirty="0">
                <a:solidFill>
                  <a:schemeClr val="bg1"/>
                </a:solidFill>
                <a:latin typeface="Arial" panose="020B0604020202020204" pitchFamily="34" charset="0"/>
                <a:cs typeface="Arial" panose="020B0604020202020204" pitchFamily="34" charset="0"/>
              </a:rPr>
              <a:t>Functional Decomposition</a:t>
            </a:r>
            <a:r>
              <a:rPr kumimoji="1" lang="en-US" altLang="zh-CN" sz="2200" dirty="0">
                <a:solidFill>
                  <a:schemeClr val="bg1"/>
                </a:solidFill>
                <a:latin typeface="Arial" panose="020B0604020202020204" pitchFamily="34" charset="0"/>
                <a:cs typeface="Arial" panose="020B0604020202020204" pitchFamily="34" charset="0"/>
              </a:rPr>
              <a:t>:</a:t>
            </a:r>
          </a:p>
          <a:p>
            <a:endParaRPr kumimoji="1" lang="en-US" altLang="zh-CN" sz="2200" dirty="0">
              <a:solidFill>
                <a:schemeClr val="bg1"/>
              </a:solidFill>
              <a:latin typeface="Arial" panose="020B0604020202020204" pitchFamily="34" charset="0"/>
              <a:cs typeface="Arial" panose="020B0604020202020204" pitchFamily="34" charset="0"/>
            </a:endParaRPr>
          </a:p>
          <a:p>
            <a:pPr marL="342900" indent="-342900">
              <a:buFont typeface="Wingdings" pitchFamily="2" charset="2"/>
              <a:buChar char="l"/>
            </a:pPr>
            <a:r>
              <a:rPr lang="en-US" altLang="zh-CN" sz="2200" dirty="0">
                <a:solidFill>
                  <a:schemeClr val="bg1"/>
                </a:solidFill>
                <a:latin typeface="Arial" panose="020B0604020202020204" pitchFamily="34" charset="0"/>
                <a:cs typeface="Arial" panose="020B0604020202020204" pitchFamily="34" charset="0"/>
              </a:rPr>
              <a:t>reading ray files</a:t>
            </a:r>
          </a:p>
          <a:p>
            <a:pPr marL="342900" indent="-342900">
              <a:buFont typeface="Wingdings" pitchFamily="2" charset="2"/>
              <a:buChar char="l"/>
            </a:pPr>
            <a:r>
              <a:rPr lang="en-US" altLang="zh-CN" sz="2200" dirty="0">
                <a:solidFill>
                  <a:schemeClr val="bg1"/>
                </a:solidFill>
                <a:latin typeface="Arial" panose="020B0604020202020204" pitchFamily="34" charset="0"/>
                <a:cs typeface="Arial" panose="020B0604020202020204" pitchFamily="34" charset="0"/>
              </a:rPr>
              <a:t>setting up geometric model for camera</a:t>
            </a:r>
          </a:p>
          <a:p>
            <a:pPr marL="342900" indent="-342900">
              <a:buFont typeface="Wingdings" pitchFamily="2" charset="2"/>
              <a:buChar char="l"/>
            </a:pPr>
            <a:r>
              <a:rPr lang="en-US" altLang="zh-CN" sz="2200" dirty="0">
                <a:solidFill>
                  <a:schemeClr val="bg1"/>
                </a:solidFill>
                <a:latin typeface="Arial" panose="020B0604020202020204" pitchFamily="34" charset="0"/>
                <a:cs typeface="Arial" panose="020B0604020202020204" pitchFamily="34" charset="0"/>
              </a:rPr>
              <a:t>propagating ray in camera</a:t>
            </a:r>
          </a:p>
          <a:p>
            <a:pPr marL="342900" indent="-342900">
              <a:buFont typeface="Wingdings" pitchFamily="2" charset="2"/>
              <a:buChar char="l"/>
            </a:pPr>
            <a:r>
              <a:rPr lang="en-US" altLang="zh-CN" sz="2200" dirty="0">
                <a:solidFill>
                  <a:schemeClr val="bg1"/>
                </a:solidFill>
                <a:latin typeface="Arial" panose="020B0604020202020204" pitchFamily="34" charset="0"/>
                <a:cs typeface="Arial" panose="020B0604020202020204" pitchFamily="34" charset="0"/>
              </a:rPr>
              <a:t>writing BMP file</a:t>
            </a:r>
          </a:p>
          <a:p>
            <a:endParaRPr lang="en-US" altLang="zh-CN" sz="2200" dirty="0">
              <a:latin typeface="Arial" panose="020B0604020202020204" pitchFamily="34" charset="0"/>
              <a:cs typeface="Arial" panose="020B0604020202020204" pitchFamily="34" charset="0"/>
            </a:endParaRPr>
          </a:p>
        </p:txBody>
      </p:sp>
      <p:sp>
        <p:nvSpPr>
          <p:cNvPr id="17" name="矩形 16">
            <a:extLst/>
          </p:cNvPr>
          <p:cNvSpPr/>
          <p:nvPr/>
        </p:nvSpPr>
        <p:spPr>
          <a:xfrm>
            <a:off x="1057639" y="1171616"/>
            <a:ext cx="3586397" cy="954107"/>
          </a:xfrm>
          <a:prstGeom prst="rect">
            <a:avLst/>
          </a:prstGeom>
        </p:spPr>
        <p:txBody>
          <a:bodyPr wrap="square">
            <a:spAutoFit/>
          </a:bodyPr>
          <a:lstStyle/>
          <a:p>
            <a:r>
              <a:rPr lang="en-US" altLang="zh-CN" sz="2800" dirty="0">
                <a:solidFill>
                  <a:schemeClr val="bg1"/>
                </a:solidFill>
                <a:latin typeface="Arial" panose="020B0604020202020204" pitchFamily="34" charset="0"/>
                <a:cs typeface="Arial" panose="020B0604020202020204" pitchFamily="34" charset="0"/>
              </a:rPr>
              <a:t>Morphological Analysis Method</a:t>
            </a:r>
          </a:p>
        </p:txBody>
      </p:sp>
      <p:sp>
        <p:nvSpPr>
          <p:cNvPr id="6" name="灯片编号占位符 5"/>
          <p:cNvSpPr>
            <a:spLocks noGrp="1"/>
          </p:cNvSpPr>
          <p:nvPr>
            <p:ph type="sldNum" sz="quarter" idx="12"/>
          </p:nvPr>
        </p:nvSpPr>
        <p:spPr>
          <a:xfrm>
            <a:off x="9448800" y="6492875"/>
            <a:ext cx="2743200" cy="365125"/>
          </a:xfrm>
        </p:spPr>
        <p:txBody>
          <a:bodyPr/>
          <a:lstStyle/>
          <a:p>
            <a:fld id="{B68E90E9-AED2-4792-9068-CF108C6FFA54}" type="slidenum">
              <a:rPr lang="zh-CN" altLang="en-US" smtClean="0"/>
              <a:t>6</a:t>
            </a:fld>
            <a:r>
              <a:rPr lang="en-US" altLang="zh-CN" dirty="0"/>
              <a:t>/25</a:t>
            </a:r>
            <a:endParaRPr lang="zh-CN" altLang="en-US" dirty="0"/>
          </a:p>
        </p:txBody>
      </p:sp>
    </p:spTree>
    <p:extLst>
      <p:ext uri="{BB962C8B-B14F-4D97-AF65-F5344CB8AC3E}">
        <p14:creationId xmlns:p14="http://schemas.microsoft.com/office/powerpoint/2010/main" val="14680482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grpId="0" nodeType="afterEffect">
                                  <p:stCondLst>
                                    <p:cond delay="50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par>
                          <p:cTn id="12" fill="hold">
                            <p:stCondLst>
                              <p:cond delay="1500"/>
                            </p:stCondLst>
                            <p:childTnLst>
                              <p:par>
                                <p:cTn id="13" presetID="2" presetClass="entr" presetSubtype="2"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1+#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grpSp>
        <p:nvGrpSpPr>
          <p:cNvPr id="29" name="组合 28"/>
          <p:cNvGrpSpPr/>
          <p:nvPr/>
        </p:nvGrpSpPr>
        <p:grpSpPr>
          <a:xfrm flipH="1">
            <a:off x="-818" y="-4813516"/>
            <a:ext cx="1811175" cy="6317474"/>
            <a:chOff x="10106763" y="540526"/>
            <a:chExt cx="1860746" cy="6317474"/>
          </a:xfrm>
        </p:grpSpPr>
        <p:pic>
          <p:nvPicPr>
            <p:cNvPr id="31" name="图片 30"/>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flipV="1">
              <a:off x="7878399" y="2768890"/>
              <a:ext cx="6317474" cy="1860746"/>
            </a:xfrm>
            <a:prstGeom prst="rect">
              <a:avLst/>
            </a:prstGeom>
          </p:spPr>
        </p:pic>
        <p:pic>
          <p:nvPicPr>
            <p:cNvPr id="32" name="图片 31"/>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0513029" y="2524685"/>
              <a:ext cx="1293942" cy="3986813"/>
            </a:xfrm>
            <a:prstGeom prst="rect">
              <a:avLst/>
            </a:prstGeom>
          </p:spPr>
        </p:pic>
      </p:grpSp>
      <p:sp>
        <p:nvSpPr>
          <p:cNvPr id="55" name="矩形 54"/>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5" name="矩形 24"/>
          <p:cNvSpPr>
            <a:spLocks noChangeArrowheads="1"/>
          </p:cNvSpPr>
          <p:nvPr/>
        </p:nvSpPr>
        <p:spPr bwMode="auto">
          <a:xfrm>
            <a:off x="5138533" y="402997"/>
            <a:ext cx="5683438"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j-ea"/>
                <a:ea typeface="+mj-ea"/>
                <a:sym typeface="微软雅黑 Light" pitchFamily="2" charset="-122"/>
              </a:rPr>
              <a:t>Concept Selection</a:t>
            </a:r>
          </a:p>
        </p:txBody>
      </p:sp>
      <p:sp>
        <p:nvSpPr>
          <p:cNvPr id="30" name="Freeform 11"/>
          <p:cNvSpPr>
            <a:spLocks noEditPoints="1"/>
          </p:cNvSpPr>
          <p:nvPr/>
        </p:nvSpPr>
        <p:spPr bwMode="auto">
          <a:xfrm>
            <a:off x="5580939" y="642736"/>
            <a:ext cx="457974" cy="362018"/>
          </a:xfrm>
          <a:custGeom>
            <a:avLst/>
            <a:gdLst>
              <a:gd name="T0" fmla="*/ 392 w 1065"/>
              <a:gd name="T1" fmla="*/ 422 h 834"/>
              <a:gd name="T2" fmla="*/ 544 w 1065"/>
              <a:gd name="T3" fmla="*/ 344 h 834"/>
              <a:gd name="T4" fmla="*/ 828 w 1065"/>
              <a:gd name="T5" fmla="*/ 296 h 834"/>
              <a:gd name="T6" fmla="*/ 907 w 1065"/>
              <a:gd name="T7" fmla="*/ 179 h 834"/>
              <a:gd name="T8" fmla="*/ 792 w 1065"/>
              <a:gd name="T9" fmla="*/ 259 h 834"/>
              <a:gd name="T10" fmla="*/ 543 w 1065"/>
              <a:gd name="T11" fmla="*/ 271 h 834"/>
              <a:gd name="T12" fmla="*/ 1065 w 1065"/>
              <a:gd name="T13" fmla="*/ 111 h 834"/>
              <a:gd name="T14" fmla="*/ 647 w 1065"/>
              <a:gd name="T15" fmla="*/ 44 h 834"/>
              <a:gd name="T16" fmla="*/ 607 w 1065"/>
              <a:gd name="T17" fmla="*/ 0 h 834"/>
              <a:gd name="T18" fmla="*/ 214 w 1065"/>
              <a:gd name="T19" fmla="*/ 44 h 834"/>
              <a:gd name="T20" fmla="*/ 243 w 1065"/>
              <a:gd name="T21" fmla="*/ 111 h 834"/>
              <a:gd name="T22" fmla="*/ 300 w 1065"/>
              <a:gd name="T23" fmla="*/ 189 h 834"/>
              <a:gd name="T24" fmla="*/ 981 w 1065"/>
              <a:gd name="T25" fmla="*/ 111 h 834"/>
              <a:gd name="T26" fmla="*/ 493 w 1065"/>
              <a:gd name="T27" fmla="*/ 548 h 834"/>
              <a:gd name="T28" fmla="*/ 981 w 1065"/>
              <a:gd name="T29" fmla="*/ 570 h 834"/>
              <a:gd name="T30" fmla="*/ 501 w 1065"/>
              <a:gd name="T31" fmla="*/ 593 h 834"/>
              <a:gd name="T32" fmla="*/ 503 w 1065"/>
              <a:gd name="T33" fmla="*/ 664 h 834"/>
              <a:gd name="T34" fmla="*/ 607 w 1065"/>
              <a:gd name="T35" fmla="*/ 828 h 834"/>
              <a:gd name="T36" fmla="*/ 647 w 1065"/>
              <a:gd name="T37" fmla="*/ 664 h 834"/>
              <a:gd name="T38" fmla="*/ 839 w 1065"/>
              <a:gd name="T39" fmla="*/ 823 h 834"/>
              <a:gd name="T40" fmla="*/ 822 w 1065"/>
              <a:gd name="T41" fmla="*/ 664 h 834"/>
              <a:gd name="T42" fmla="*/ 1065 w 1065"/>
              <a:gd name="T43" fmla="*/ 593 h 834"/>
              <a:gd name="T44" fmla="*/ 1039 w 1065"/>
              <a:gd name="T45" fmla="*/ 111 h 834"/>
              <a:gd name="T46" fmla="*/ 223 w 1065"/>
              <a:gd name="T47" fmla="*/ 431 h 834"/>
              <a:gd name="T48" fmla="*/ 327 w 1065"/>
              <a:gd name="T49" fmla="*/ 328 h 834"/>
              <a:gd name="T50" fmla="*/ 120 w 1065"/>
              <a:gd name="T51" fmla="*/ 328 h 834"/>
              <a:gd name="T52" fmla="*/ 290 w 1065"/>
              <a:gd name="T53" fmla="*/ 453 h 834"/>
              <a:gd name="T54" fmla="*/ 251 w 1065"/>
              <a:gd name="T55" fmla="*/ 453 h 834"/>
              <a:gd name="T56" fmla="*/ 262 w 1065"/>
              <a:gd name="T57" fmla="*/ 472 h 834"/>
              <a:gd name="T58" fmla="*/ 273 w 1065"/>
              <a:gd name="T59" fmla="*/ 709 h 834"/>
              <a:gd name="T60" fmla="*/ 180 w 1065"/>
              <a:gd name="T61" fmla="*/ 709 h 834"/>
              <a:gd name="T62" fmla="*/ 191 w 1065"/>
              <a:gd name="T63" fmla="*/ 472 h 834"/>
              <a:gd name="T64" fmla="*/ 201 w 1065"/>
              <a:gd name="T65" fmla="*/ 453 h 834"/>
              <a:gd name="T66" fmla="*/ 0 w 1065"/>
              <a:gd name="T67" fmla="*/ 609 h 834"/>
              <a:gd name="T68" fmla="*/ 92 w 1065"/>
              <a:gd name="T69" fmla="*/ 834 h 834"/>
              <a:gd name="T70" fmla="*/ 124 w 1065"/>
              <a:gd name="T71" fmla="*/ 601 h 834"/>
              <a:gd name="T72" fmla="*/ 320 w 1065"/>
              <a:gd name="T73" fmla="*/ 834 h 834"/>
              <a:gd name="T74" fmla="*/ 352 w 1065"/>
              <a:gd name="T75" fmla="*/ 601 h 834"/>
              <a:gd name="T76" fmla="*/ 446 w 1065"/>
              <a:gd name="T77" fmla="*/ 834 h 834"/>
              <a:gd name="T78" fmla="*/ 290 w 1065"/>
              <a:gd name="T79" fmla="*/ 453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5" h="834">
                <a:moveTo>
                  <a:pt x="543" y="271"/>
                </a:moveTo>
                <a:lnTo>
                  <a:pt x="392" y="422"/>
                </a:lnTo>
                <a:cubicBezTo>
                  <a:pt x="408" y="431"/>
                  <a:pt x="422" y="442"/>
                  <a:pt x="434" y="454"/>
                </a:cubicBezTo>
                <a:lnTo>
                  <a:pt x="544" y="344"/>
                </a:lnTo>
                <a:lnTo>
                  <a:pt x="662" y="463"/>
                </a:lnTo>
                <a:lnTo>
                  <a:pt x="828" y="296"/>
                </a:lnTo>
                <a:lnTo>
                  <a:pt x="854" y="361"/>
                </a:lnTo>
                <a:lnTo>
                  <a:pt x="907" y="179"/>
                </a:lnTo>
                <a:lnTo>
                  <a:pt x="725" y="232"/>
                </a:lnTo>
                <a:lnTo>
                  <a:pt x="792" y="259"/>
                </a:lnTo>
                <a:lnTo>
                  <a:pt x="662" y="389"/>
                </a:lnTo>
                <a:lnTo>
                  <a:pt x="543" y="271"/>
                </a:lnTo>
                <a:close/>
                <a:moveTo>
                  <a:pt x="1065" y="111"/>
                </a:moveTo>
                <a:lnTo>
                  <a:pt x="1065" y="111"/>
                </a:lnTo>
                <a:lnTo>
                  <a:pt x="1065" y="44"/>
                </a:lnTo>
                <a:lnTo>
                  <a:pt x="647" y="44"/>
                </a:lnTo>
                <a:lnTo>
                  <a:pt x="647" y="0"/>
                </a:lnTo>
                <a:lnTo>
                  <a:pt x="607" y="0"/>
                </a:lnTo>
                <a:lnTo>
                  <a:pt x="607" y="44"/>
                </a:lnTo>
                <a:lnTo>
                  <a:pt x="214" y="44"/>
                </a:lnTo>
                <a:lnTo>
                  <a:pt x="214" y="111"/>
                </a:lnTo>
                <a:lnTo>
                  <a:pt x="243" y="111"/>
                </a:lnTo>
                <a:lnTo>
                  <a:pt x="243" y="170"/>
                </a:lnTo>
                <a:cubicBezTo>
                  <a:pt x="264" y="172"/>
                  <a:pt x="283" y="179"/>
                  <a:pt x="300" y="189"/>
                </a:cubicBezTo>
                <a:lnTo>
                  <a:pt x="300" y="111"/>
                </a:lnTo>
                <a:lnTo>
                  <a:pt x="981" y="111"/>
                </a:lnTo>
                <a:lnTo>
                  <a:pt x="981" y="548"/>
                </a:lnTo>
                <a:lnTo>
                  <a:pt x="493" y="548"/>
                </a:lnTo>
                <a:cubicBezTo>
                  <a:pt x="496" y="555"/>
                  <a:pt x="497" y="562"/>
                  <a:pt x="499" y="570"/>
                </a:cubicBezTo>
                <a:lnTo>
                  <a:pt x="981" y="570"/>
                </a:lnTo>
                <a:lnTo>
                  <a:pt x="981" y="593"/>
                </a:lnTo>
                <a:lnTo>
                  <a:pt x="501" y="593"/>
                </a:lnTo>
                <a:cubicBezTo>
                  <a:pt x="502" y="599"/>
                  <a:pt x="503" y="604"/>
                  <a:pt x="503" y="609"/>
                </a:cubicBezTo>
                <a:lnTo>
                  <a:pt x="503" y="664"/>
                </a:lnTo>
                <a:lnTo>
                  <a:pt x="607" y="664"/>
                </a:lnTo>
                <a:lnTo>
                  <a:pt x="607" y="828"/>
                </a:lnTo>
                <a:lnTo>
                  <a:pt x="647" y="828"/>
                </a:lnTo>
                <a:lnTo>
                  <a:pt x="647" y="664"/>
                </a:lnTo>
                <a:lnTo>
                  <a:pt x="779" y="664"/>
                </a:lnTo>
                <a:lnTo>
                  <a:pt x="839" y="823"/>
                </a:lnTo>
                <a:lnTo>
                  <a:pt x="878" y="813"/>
                </a:lnTo>
                <a:lnTo>
                  <a:pt x="822" y="664"/>
                </a:lnTo>
                <a:lnTo>
                  <a:pt x="1065" y="664"/>
                </a:lnTo>
                <a:lnTo>
                  <a:pt x="1065" y="593"/>
                </a:lnTo>
                <a:lnTo>
                  <a:pt x="1039" y="593"/>
                </a:lnTo>
                <a:lnTo>
                  <a:pt x="1039" y="111"/>
                </a:lnTo>
                <a:lnTo>
                  <a:pt x="1065" y="111"/>
                </a:lnTo>
                <a:close/>
                <a:moveTo>
                  <a:pt x="223" y="431"/>
                </a:moveTo>
                <a:lnTo>
                  <a:pt x="223" y="431"/>
                </a:lnTo>
                <a:cubicBezTo>
                  <a:pt x="280" y="431"/>
                  <a:pt x="327" y="385"/>
                  <a:pt x="327" y="328"/>
                </a:cubicBezTo>
                <a:cubicBezTo>
                  <a:pt x="327" y="271"/>
                  <a:pt x="280" y="224"/>
                  <a:pt x="223" y="224"/>
                </a:cubicBezTo>
                <a:cubicBezTo>
                  <a:pt x="166" y="224"/>
                  <a:pt x="120" y="271"/>
                  <a:pt x="120" y="328"/>
                </a:cubicBezTo>
                <a:cubicBezTo>
                  <a:pt x="120" y="385"/>
                  <a:pt x="166" y="431"/>
                  <a:pt x="223" y="431"/>
                </a:cubicBezTo>
                <a:close/>
                <a:moveTo>
                  <a:pt x="290" y="453"/>
                </a:moveTo>
                <a:lnTo>
                  <a:pt x="290" y="453"/>
                </a:lnTo>
                <a:lnTo>
                  <a:pt x="251" y="453"/>
                </a:lnTo>
                <a:lnTo>
                  <a:pt x="257" y="457"/>
                </a:lnTo>
                <a:cubicBezTo>
                  <a:pt x="262" y="460"/>
                  <a:pt x="264" y="467"/>
                  <a:pt x="262" y="472"/>
                </a:cubicBezTo>
                <a:lnTo>
                  <a:pt x="248" y="507"/>
                </a:lnTo>
                <a:lnTo>
                  <a:pt x="273" y="709"/>
                </a:lnTo>
                <a:lnTo>
                  <a:pt x="226" y="751"/>
                </a:lnTo>
                <a:lnTo>
                  <a:pt x="180" y="709"/>
                </a:lnTo>
                <a:lnTo>
                  <a:pt x="205" y="507"/>
                </a:lnTo>
                <a:lnTo>
                  <a:pt x="191" y="472"/>
                </a:lnTo>
                <a:cubicBezTo>
                  <a:pt x="188" y="467"/>
                  <a:pt x="191" y="460"/>
                  <a:pt x="195" y="457"/>
                </a:cubicBezTo>
                <a:lnTo>
                  <a:pt x="201" y="453"/>
                </a:lnTo>
                <a:lnTo>
                  <a:pt x="156" y="453"/>
                </a:lnTo>
                <a:cubicBezTo>
                  <a:pt x="70" y="453"/>
                  <a:pt x="0" y="523"/>
                  <a:pt x="0" y="609"/>
                </a:cubicBezTo>
                <a:lnTo>
                  <a:pt x="0" y="834"/>
                </a:lnTo>
                <a:lnTo>
                  <a:pt x="92" y="834"/>
                </a:lnTo>
                <a:lnTo>
                  <a:pt x="92" y="601"/>
                </a:lnTo>
                <a:lnTo>
                  <a:pt x="124" y="601"/>
                </a:lnTo>
                <a:lnTo>
                  <a:pt x="124" y="834"/>
                </a:lnTo>
                <a:lnTo>
                  <a:pt x="320" y="834"/>
                </a:lnTo>
                <a:lnTo>
                  <a:pt x="320" y="601"/>
                </a:lnTo>
                <a:lnTo>
                  <a:pt x="352" y="601"/>
                </a:lnTo>
                <a:lnTo>
                  <a:pt x="352" y="834"/>
                </a:lnTo>
                <a:lnTo>
                  <a:pt x="446" y="834"/>
                </a:lnTo>
                <a:lnTo>
                  <a:pt x="446" y="609"/>
                </a:lnTo>
                <a:cubicBezTo>
                  <a:pt x="446" y="523"/>
                  <a:pt x="376" y="453"/>
                  <a:pt x="290" y="453"/>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dirty="0">
              <a:solidFill>
                <a:schemeClr val="bg1"/>
              </a:solidFill>
            </a:endParaRPr>
          </a:p>
        </p:txBody>
      </p:sp>
      <p:sp>
        <p:nvSpPr>
          <p:cNvPr id="22" name="矩形 21">
            <a:extLst/>
          </p:cNvPr>
          <p:cNvSpPr/>
          <p:nvPr/>
        </p:nvSpPr>
        <p:spPr>
          <a:xfrm>
            <a:off x="1019624" y="1205760"/>
            <a:ext cx="10251706" cy="2215991"/>
          </a:xfrm>
          <a:prstGeom prst="rect">
            <a:avLst/>
          </a:prstGeom>
        </p:spPr>
        <p:txBody>
          <a:bodyPr wrap="square">
            <a:spAutoFit/>
          </a:bodyPr>
          <a:lstStyle/>
          <a:p>
            <a:pPr>
              <a:spcAft>
                <a:spcPts val="600"/>
              </a:spcAft>
            </a:pPr>
            <a:r>
              <a:rPr lang="en-US" altLang="zh-CN" sz="2200" dirty="0">
                <a:solidFill>
                  <a:schemeClr val="bg1"/>
                </a:solidFill>
                <a:latin typeface="Arial" panose="020B0604020202020204" pitchFamily="34" charset="0"/>
                <a:cs typeface="Arial" panose="020B0604020202020204" pitchFamily="34" charset="0"/>
              </a:rPr>
              <a:t>1. Generate design criterions from engineering requirements:</a:t>
            </a:r>
            <a:endParaRPr lang="en-US" altLang="zh-CN" sz="2200" dirty="0">
              <a:solidFill>
                <a:schemeClr val="bg1"/>
              </a:solidFill>
              <a:effectLst/>
              <a:latin typeface="Arial" panose="020B0604020202020204" pitchFamily="34" charset="0"/>
              <a:cs typeface="Arial" panose="020B0604020202020204" pitchFamily="34" charset="0"/>
            </a:endParaRPr>
          </a:p>
          <a:p>
            <a:pPr marL="540000"/>
            <a:r>
              <a:rPr lang="en-US" altLang="zh-CN" sz="2000" dirty="0">
                <a:solidFill>
                  <a:schemeClr val="bg1"/>
                </a:solidFill>
                <a:effectLst/>
                <a:latin typeface="Arial" panose="020B0604020202020204" pitchFamily="34" charset="0"/>
                <a:cs typeface="Arial" panose="020B0604020202020204" pitchFamily="34" charset="0"/>
              </a:rPr>
              <a:t>Programming time / Flexible ray parameters </a:t>
            </a:r>
            <a:r>
              <a:rPr lang="en-US" altLang="zh-CN" sz="2000" dirty="0">
                <a:solidFill>
                  <a:schemeClr val="bg1"/>
                </a:solidFill>
                <a:latin typeface="Arial" panose="020B0604020202020204" pitchFamily="34" charset="0"/>
                <a:cs typeface="Arial" panose="020B0604020202020204" pitchFamily="34" charset="0"/>
              </a:rPr>
              <a:t>/ </a:t>
            </a:r>
            <a:r>
              <a:rPr lang="en-US" altLang="zh-CN" sz="2000" dirty="0">
                <a:solidFill>
                  <a:schemeClr val="bg1"/>
                </a:solidFill>
                <a:effectLst/>
                <a:latin typeface="Arial" panose="020B0604020202020204" pitchFamily="34" charset="0"/>
                <a:cs typeface="Arial" panose="020B0604020202020204" pitchFamily="34" charset="0"/>
              </a:rPr>
              <a:t>Flexible optical apparatus parameters </a:t>
            </a:r>
            <a:r>
              <a:rPr lang="en-US" altLang="zh-CN" sz="2000" dirty="0">
                <a:solidFill>
                  <a:schemeClr val="bg1"/>
                </a:solidFill>
                <a:latin typeface="Arial" panose="020B0604020202020204" pitchFamily="34" charset="0"/>
                <a:cs typeface="Arial" panose="020B0604020202020204" pitchFamily="34" charset="0"/>
              </a:rPr>
              <a:t>/ </a:t>
            </a:r>
            <a:r>
              <a:rPr lang="en-US" altLang="zh-CN" sz="2000" dirty="0">
                <a:solidFill>
                  <a:schemeClr val="bg1"/>
                </a:solidFill>
                <a:effectLst/>
                <a:latin typeface="Arial" panose="020B0604020202020204" pitchFamily="34" charset="0"/>
                <a:cs typeface="Arial" panose="020B0604020202020204" pitchFamily="34" charset="0"/>
              </a:rPr>
              <a:t>Running speed </a:t>
            </a:r>
            <a:r>
              <a:rPr lang="en-US" altLang="zh-CN" sz="2000" dirty="0">
                <a:solidFill>
                  <a:schemeClr val="bg1"/>
                </a:solidFill>
                <a:latin typeface="Arial" panose="020B0604020202020204" pitchFamily="34" charset="0"/>
                <a:cs typeface="Arial" panose="020B0604020202020204" pitchFamily="34" charset="0"/>
              </a:rPr>
              <a:t>/ </a:t>
            </a:r>
            <a:r>
              <a:rPr lang="en-US" altLang="zh-CN" sz="2000" dirty="0">
                <a:solidFill>
                  <a:schemeClr val="bg1"/>
                </a:solidFill>
                <a:effectLst/>
                <a:latin typeface="Arial" panose="020B0604020202020204" pitchFamily="34" charset="0"/>
                <a:cs typeface="Arial" panose="020B0604020202020204" pitchFamily="34" charset="0"/>
              </a:rPr>
              <a:t>Portability </a:t>
            </a:r>
            <a:r>
              <a:rPr lang="en-US" altLang="zh-CN" sz="2000" dirty="0">
                <a:solidFill>
                  <a:schemeClr val="bg1"/>
                </a:solidFill>
                <a:latin typeface="Arial" panose="020B0604020202020204" pitchFamily="34" charset="0"/>
                <a:cs typeface="Arial" panose="020B0604020202020204" pitchFamily="34" charset="0"/>
              </a:rPr>
              <a:t>/ </a:t>
            </a:r>
            <a:r>
              <a:rPr lang="en-US" altLang="zh-CN" sz="2000" dirty="0">
                <a:solidFill>
                  <a:schemeClr val="bg1"/>
                </a:solidFill>
                <a:effectLst/>
                <a:latin typeface="Arial" panose="020B0604020202020204" pitchFamily="34" charset="0"/>
                <a:cs typeface="Arial" panose="020B0604020202020204" pitchFamily="34" charset="0"/>
              </a:rPr>
              <a:t>Accuracy / Mass data processing capacity</a:t>
            </a:r>
          </a:p>
          <a:p>
            <a:endParaRPr lang="en-US" altLang="zh-CN" sz="1100" dirty="0">
              <a:solidFill>
                <a:schemeClr val="bg1"/>
              </a:solidFill>
              <a:latin typeface="Arial" panose="020B0604020202020204" pitchFamily="34" charset="0"/>
              <a:cs typeface="Arial" panose="020B0604020202020204" pitchFamily="34" charset="0"/>
            </a:endParaRPr>
          </a:p>
          <a:p>
            <a:r>
              <a:rPr lang="en-US" altLang="zh-CN" sz="2200" dirty="0">
                <a:solidFill>
                  <a:schemeClr val="bg1"/>
                </a:solidFill>
                <a:latin typeface="Arial" panose="020B0604020202020204" pitchFamily="34" charset="0"/>
                <a:cs typeface="Arial" panose="020B0604020202020204" pitchFamily="34" charset="0"/>
              </a:rPr>
              <a:t>2. Compare each of the physical solutions for each sub function</a:t>
            </a:r>
          </a:p>
          <a:p>
            <a:endParaRPr lang="en-US" altLang="zh-CN" sz="1200" dirty="0">
              <a:solidFill>
                <a:schemeClr val="bg1"/>
              </a:solidFill>
              <a:latin typeface="Arial" panose="020B0604020202020204" pitchFamily="34" charset="0"/>
              <a:cs typeface="Arial" panose="020B0604020202020204" pitchFamily="34" charset="0"/>
            </a:endParaRPr>
          </a:p>
          <a:p>
            <a:r>
              <a:rPr lang="en-US" altLang="zh-CN" sz="2200" dirty="0">
                <a:solidFill>
                  <a:schemeClr val="bg1"/>
                </a:solidFill>
                <a:latin typeface="Arial" panose="020B0604020202020204" pitchFamily="34" charset="0"/>
                <a:cs typeface="Arial" panose="020B0604020202020204" pitchFamily="34" charset="0"/>
              </a:rPr>
              <a:t>3. Find spherical caps, layer structure and analytical solution highest score</a:t>
            </a:r>
          </a:p>
        </p:txBody>
      </p:sp>
      <p:pic>
        <p:nvPicPr>
          <p:cNvPr id="23" name="图片 22">
            <a:extLst/>
          </p:cNvPr>
          <p:cNvPicPr>
            <a:picLocks noChangeAspect="1"/>
          </p:cNvPicPr>
          <p:nvPr/>
        </p:nvPicPr>
        <p:blipFill>
          <a:blip r:embed="rId6"/>
          <a:stretch>
            <a:fillRect/>
          </a:stretch>
        </p:blipFill>
        <p:spPr>
          <a:xfrm>
            <a:off x="1357197" y="3530215"/>
            <a:ext cx="9576560" cy="2757835"/>
          </a:xfrm>
          <a:prstGeom prst="rect">
            <a:avLst/>
          </a:prstGeom>
        </p:spPr>
      </p:pic>
      <p:sp>
        <p:nvSpPr>
          <p:cNvPr id="24" name="矩形 23">
            <a:extLst/>
          </p:cNvPr>
          <p:cNvSpPr/>
          <p:nvPr/>
        </p:nvSpPr>
        <p:spPr>
          <a:xfrm>
            <a:off x="1080000" y="683172"/>
            <a:ext cx="2863284" cy="523220"/>
          </a:xfrm>
          <a:prstGeom prst="rect">
            <a:avLst/>
          </a:prstGeom>
        </p:spPr>
        <p:txBody>
          <a:bodyPr wrap="none">
            <a:spAutoFit/>
          </a:bodyPr>
          <a:lstStyle/>
          <a:p>
            <a:r>
              <a:rPr lang="en-US" altLang="zh-CN" sz="2800" dirty="0">
                <a:solidFill>
                  <a:schemeClr val="bg1"/>
                </a:solidFill>
                <a:latin typeface="Arial" panose="020B0604020202020204" pitchFamily="34" charset="0"/>
                <a:cs typeface="Arial" panose="020B0604020202020204" pitchFamily="34" charset="0"/>
              </a:rPr>
              <a:t>Scoring Matrices</a:t>
            </a:r>
          </a:p>
        </p:txBody>
      </p:sp>
      <p:sp>
        <p:nvSpPr>
          <p:cNvPr id="25" name="矩形 24">
            <a:extLst/>
          </p:cNvPr>
          <p:cNvSpPr/>
          <p:nvPr/>
        </p:nvSpPr>
        <p:spPr>
          <a:xfrm>
            <a:off x="4636057" y="6358912"/>
            <a:ext cx="3018840" cy="369332"/>
          </a:xfrm>
          <a:prstGeom prst="rect">
            <a:avLst/>
          </a:prstGeom>
        </p:spPr>
        <p:txBody>
          <a:bodyPr wrap="none">
            <a:spAutoFit/>
          </a:bodyPr>
          <a:lstStyle/>
          <a:p>
            <a:r>
              <a:rPr lang="en-US" altLang="zh-CN" dirty="0">
                <a:solidFill>
                  <a:schemeClr val="bg1"/>
                </a:solidFill>
                <a:latin typeface="Arial" panose="020B0604020202020204" pitchFamily="34" charset="0"/>
                <a:cs typeface="Arial" panose="020B0604020202020204" pitchFamily="34" charset="0"/>
              </a:rPr>
              <a:t>Table 1</a:t>
            </a:r>
            <a:r>
              <a:rPr lang="en-US" altLang="zh-CN" dirty="0">
                <a:solidFill>
                  <a:schemeClr val="bg1"/>
                </a:solidFill>
                <a:effectLst/>
                <a:latin typeface="Arial" panose="020B0604020202020204" pitchFamily="34" charset="0"/>
                <a:cs typeface="Arial" panose="020B0604020202020204" pitchFamily="34" charset="0"/>
              </a:rPr>
              <a:t>. Concept generated</a:t>
            </a:r>
          </a:p>
        </p:txBody>
      </p:sp>
      <p:sp>
        <p:nvSpPr>
          <p:cNvPr id="26" name="圆角矩形 25">
            <a:extLst/>
          </p:cNvPr>
          <p:cNvSpPr/>
          <p:nvPr/>
        </p:nvSpPr>
        <p:spPr>
          <a:xfrm>
            <a:off x="1664677" y="4021015"/>
            <a:ext cx="8991600" cy="398585"/>
          </a:xfrm>
          <a:prstGeom prst="roundRect">
            <a:avLst/>
          </a:prstGeom>
          <a:noFill/>
          <a:ln w="57150"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kumimoji="1" lang="zh-CN" altLang="en-US"/>
          </a:p>
        </p:txBody>
      </p:sp>
      <p:sp>
        <p:nvSpPr>
          <p:cNvPr id="28" name="右箭头 27">
            <a:extLst/>
          </p:cNvPr>
          <p:cNvSpPr/>
          <p:nvPr/>
        </p:nvSpPr>
        <p:spPr>
          <a:xfrm>
            <a:off x="968763" y="4038355"/>
            <a:ext cx="542174" cy="381245"/>
          </a:xfrm>
          <a:prstGeom prst="rightArrow">
            <a:avLst/>
          </a:prstGeom>
          <a:solidFill>
            <a:srgbClr val="C00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4" name="灯片编号占位符 3"/>
          <p:cNvSpPr>
            <a:spLocks noGrp="1"/>
          </p:cNvSpPr>
          <p:nvPr>
            <p:ph type="sldNum" sz="quarter" idx="12"/>
          </p:nvPr>
        </p:nvSpPr>
        <p:spPr>
          <a:xfrm>
            <a:off x="9448800" y="6480617"/>
            <a:ext cx="2743200" cy="365125"/>
          </a:xfrm>
        </p:spPr>
        <p:txBody>
          <a:bodyPr/>
          <a:lstStyle/>
          <a:p>
            <a:fld id="{B68E90E9-AED2-4792-9068-CF108C6FFA54}" type="slidenum">
              <a:rPr lang="zh-CN" altLang="en-US" smtClean="0"/>
              <a:t>7</a:t>
            </a:fld>
            <a:r>
              <a:rPr lang="en-US" altLang="zh-CN" dirty="0"/>
              <a:t>/25</a:t>
            </a:r>
            <a:endParaRPr lang="zh-CN" altLang="en-US" dirty="0"/>
          </a:p>
        </p:txBody>
      </p:sp>
    </p:spTree>
    <p:extLst>
      <p:ext uri="{BB962C8B-B14F-4D97-AF65-F5344CB8AC3E}">
        <p14:creationId xmlns:p14="http://schemas.microsoft.com/office/powerpoint/2010/main" val="41363565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10" presetClass="entr" presetSubtype="0" fill="hold" nodeType="afterEffect">
                                  <p:stCondLst>
                                    <p:cond delay="50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par>
                          <p:cTn id="15" fill="hold">
                            <p:stCondLst>
                              <p:cond delay="1500"/>
                            </p:stCondLst>
                            <p:childTnLst>
                              <p:par>
                                <p:cTn id="16" presetID="10" presetClass="entr" presetSubtype="0" fill="hold" grpId="0" nodeType="afterEffect">
                                  <p:stCondLst>
                                    <p:cond delay="50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500"/>
                                        <p:tgtEl>
                                          <p:spTgt spid="22"/>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8"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p:tgtEl>
                                          <p:spTgt spid="28"/>
                                        </p:tgtEl>
                                        <p:attrNameLst>
                                          <p:attrName>ppt_x</p:attrName>
                                        </p:attrNameLst>
                                      </p:cBhvr>
                                      <p:tavLst>
                                        <p:tav tm="0">
                                          <p:val>
                                            <p:strVal val="#ppt_x-#ppt_w*1.125000"/>
                                          </p:val>
                                        </p:tav>
                                        <p:tav tm="100000">
                                          <p:val>
                                            <p:strVal val="#ppt_x"/>
                                          </p:val>
                                        </p:tav>
                                      </p:tavLst>
                                    </p:anim>
                                    <p:animEffect transition="in" filter="wipe(right)">
                                      <p:cBhvr>
                                        <p:cTn id="24" dur="500"/>
                                        <p:tgtEl>
                                          <p:spTgt spid="28"/>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4" grpId="0"/>
      <p:bldP spid="25" grpId="0"/>
      <p:bldP spid="26" grpId="0" animBg="1"/>
      <p:bldP spid="2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3" name="矩形 2"/>
          <p:cNvSpPr/>
          <p:nvPr/>
        </p:nvSpPr>
        <p:spPr>
          <a:xfrm>
            <a:off x="1080000" y="-1"/>
            <a:ext cx="10080000" cy="6876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grpSp>
        <p:nvGrpSpPr>
          <p:cNvPr id="17" name="组合 16"/>
          <p:cNvGrpSpPr/>
          <p:nvPr/>
        </p:nvGrpSpPr>
        <p:grpSpPr>
          <a:xfrm>
            <a:off x="1080000" y="827709"/>
            <a:ext cx="10080000" cy="3678303"/>
            <a:chOff x="1080000" y="827709"/>
            <a:chExt cx="10080000" cy="3678303"/>
          </a:xfrm>
        </p:grpSpPr>
        <p:sp>
          <p:nvSpPr>
            <p:cNvPr id="4" name="矩形 3"/>
            <p:cNvSpPr/>
            <p:nvPr/>
          </p:nvSpPr>
          <p:spPr>
            <a:xfrm>
              <a:off x="1080000" y="2890490"/>
              <a:ext cx="10080000" cy="1615522"/>
            </a:xfrm>
            <a:prstGeom prst="rect">
              <a:avLst/>
            </a:prstGeom>
            <a:solidFill>
              <a:srgbClr val="5D7391">
                <a:alpha val="69804"/>
              </a:srgbClr>
            </a:solidFill>
            <a:ln>
              <a:noFill/>
            </a:ln>
            <a:effectLst>
              <a:outerShdw blurRad="368300" dist="215900" dir="5400000" algn="t"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4291496" y="827709"/>
              <a:ext cx="6754363" cy="2060230"/>
              <a:chOff x="4291496" y="827709"/>
              <a:chExt cx="6754363" cy="2060230"/>
            </a:xfrm>
          </p:grpSpPr>
          <p:pic>
            <p:nvPicPr>
              <p:cNvPr id="10" name="图片 9"/>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10800000">
                <a:off x="4291496" y="827709"/>
                <a:ext cx="6754363" cy="2060230"/>
              </a:xfrm>
              <a:prstGeom prst="rect">
                <a:avLst/>
              </a:prstGeom>
            </p:spPr>
          </p:pic>
          <p:pic>
            <p:nvPicPr>
              <p:cNvPr id="13" name="图片 12"/>
              <p:cNvPicPr>
                <a:picLocks noChangeAspect="1"/>
              </p:cNvPicPr>
              <p:nvPr/>
            </p:nvPicPr>
            <p:blipFill rotWithShape="1">
              <a:blip r:embed="rId5" cstate="print">
                <a:extLst>
                  <a:ext uri="{28A0092B-C50C-407E-A947-70E740481C1C}">
                    <a14:useLocalDpi xmlns:a14="http://schemas.microsoft.com/office/drawing/2010/main" val="0"/>
                  </a:ext>
                </a:extLst>
              </a:blip>
              <a:srcRect b="66962"/>
              <a:stretch/>
            </p:blipFill>
            <p:spPr>
              <a:xfrm rot="10800000" flipV="1">
                <a:off x="6551629" y="1577393"/>
                <a:ext cx="3693514" cy="1310164"/>
              </a:xfrm>
              <a:prstGeom prst="rect">
                <a:avLst/>
              </a:prstGeom>
            </p:spPr>
          </p:pic>
        </p:grpSp>
      </p:grpSp>
      <p:sp>
        <p:nvSpPr>
          <p:cNvPr id="12" name="文本框 11"/>
          <p:cNvSpPr txBox="1"/>
          <p:nvPr/>
        </p:nvSpPr>
        <p:spPr>
          <a:xfrm>
            <a:off x="2557754" y="3304739"/>
            <a:ext cx="7124491" cy="1384995"/>
          </a:xfrm>
          <a:prstGeom prst="rect">
            <a:avLst/>
          </a:prstGeom>
          <a:noFill/>
        </p:spPr>
        <p:txBody>
          <a:bodyPr vert="horz" wrap="square" rtlCol="0">
            <a:spAutoFit/>
          </a:bodyPr>
          <a:lstStyle/>
          <a:p>
            <a:pPr algn="ctr"/>
            <a:r>
              <a:rPr lang="en-US" altLang="zh-CN" sz="4000" b="1" dirty="0">
                <a:solidFill>
                  <a:schemeClr val="bg1"/>
                </a:solidFill>
                <a:latin typeface="+mj-lt"/>
                <a:ea typeface="黑体" panose="02010609060101010101" pitchFamily="49" charset="-122"/>
              </a:rPr>
              <a:t>Parameter Analysis</a:t>
            </a:r>
          </a:p>
          <a:p>
            <a:endParaRPr lang="zh-CN" altLang="en-US" sz="4400" dirty="0">
              <a:solidFill>
                <a:schemeClr val="bg1"/>
              </a:solidFill>
              <a:latin typeface="黑体" panose="02010609060101010101" pitchFamily="49" charset="-122"/>
              <a:ea typeface="黑体" panose="02010609060101010101" pitchFamily="49" charset="-122"/>
            </a:endParaRPr>
          </a:p>
        </p:txBody>
      </p:sp>
      <p:sp>
        <p:nvSpPr>
          <p:cNvPr id="5" name="灯片编号占位符 4"/>
          <p:cNvSpPr>
            <a:spLocks noGrp="1"/>
          </p:cNvSpPr>
          <p:nvPr>
            <p:ph type="sldNum" sz="quarter" idx="12"/>
          </p:nvPr>
        </p:nvSpPr>
        <p:spPr>
          <a:xfrm>
            <a:off x="9448800" y="6492875"/>
            <a:ext cx="2743200" cy="365125"/>
          </a:xfrm>
        </p:spPr>
        <p:txBody>
          <a:bodyPr/>
          <a:lstStyle/>
          <a:p>
            <a:fld id="{B68E90E9-AED2-4792-9068-CF108C6FFA54}" type="slidenum">
              <a:rPr lang="zh-CN" altLang="en-US" smtClean="0"/>
              <a:t>8</a:t>
            </a:fld>
            <a:r>
              <a:rPr lang="en-US" altLang="zh-CN" dirty="0"/>
              <a:t>/25</a:t>
            </a:r>
            <a:endParaRPr lang="zh-CN" altLang="en-US" dirty="0"/>
          </a:p>
        </p:txBody>
      </p:sp>
    </p:spTree>
    <p:extLst>
      <p:ext uri="{BB962C8B-B14F-4D97-AF65-F5344CB8AC3E}">
        <p14:creationId xmlns:p14="http://schemas.microsoft.com/office/powerpoint/2010/main" val="10746015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33" name="图片 3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4000"/>
                    </a14:imgEffect>
                  </a14:imgLayer>
                </a14:imgProps>
              </a:ext>
              <a:ext uri="{28A0092B-C50C-407E-A947-70E740481C1C}">
                <a14:useLocalDpi xmlns:a14="http://schemas.microsoft.com/office/drawing/2010/main" val="0"/>
              </a:ext>
            </a:extLst>
          </a:blip>
          <a:stretch>
            <a:fillRect/>
          </a:stretch>
        </p:blipFill>
        <p:spPr>
          <a:xfrm rot="5400000" flipH="1" flipV="1">
            <a:off x="7878399" y="2768890"/>
            <a:ext cx="6317474" cy="1860746"/>
          </a:xfrm>
          <a:prstGeom prst="rect">
            <a:avLst/>
          </a:prstGeom>
        </p:spPr>
      </p:pic>
      <p:pic>
        <p:nvPicPr>
          <p:cNvPr id="34" name="图片 33"/>
          <p:cNvPicPr>
            <a:picLocks noChangeAspect="1"/>
          </p:cNvPicPr>
          <p:nvPr/>
        </p:nvPicPr>
        <p:blipFill rotWithShape="1">
          <a:blip r:embed="rId5" cstate="print">
            <a:extLst>
              <a:ext uri="{28A0092B-C50C-407E-A947-70E740481C1C}">
                <a14:useLocalDpi xmlns:a14="http://schemas.microsoft.com/office/drawing/2010/main" val="0"/>
              </a:ext>
            </a:extLst>
          </a:blip>
          <a:srcRect t="1" r="67146" b="-719"/>
          <a:stretch/>
        </p:blipFill>
        <p:spPr>
          <a:xfrm flipH="1" flipV="1">
            <a:off x="10513029" y="2496404"/>
            <a:ext cx="1293942" cy="3986813"/>
          </a:xfrm>
          <a:prstGeom prst="rect">
            <a:avLst/>
          </a:prstGeom>
        </p:spPr>
      </p:pic>
      <p:sp>
        <p:nvSpPr>
          <p:cNvPr id="31" name="矩形 30"/>
          <p:cNvSpPr/>
          <p:nvPr/>
        </p:nvSpPr>
        <p:spPr>
          <a:xfrm>
            <a:off x="1080000" y="0"/>
            <a:ext cx="100800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lumMod val="75000"/>
                </a:schemeClr>
              </a:solidFill>
            </a:endParaRPr>
          </a:p>
        </p:txBody>
      </p:sp>
      <p:sp>
        <p:nvSpPr>
          <p:cNvPr id="10" name="矩形 24"/>
          <p:cNvSpPr>
            <a:spLocks noChangeArrowheads="1"/>
          </p:cNvSpPr>
          <p:nvPr/>
        </p:nvSpPr>
        <p:spPr bwMode="auto">
          <a:xfrm>
            <a:off x="3864864" y="402997"/>
            <a:ext cx="6957107" cy="77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gn="r">
              <a:lnSpc>
                <a:spcPct val="122000"/>
              </a:lnSpc>
            </a:pPr>
            <a:r>
              <a:rPr lang="en-US" sz="4000" dirty="0">
                <a:solidFill>
                  <a:schemeClr val="bg1"/>
                </a:solidFill>
                <a:latin typeface="+mj-ea"/>
                <a:ea typeface="+mj-ea"/>
                <a:sym typeface="微软雅黑 Light" pitchFamily="2" charset="-122"/>
              </a:rPr>
              <a:t>Parameter Determination</a:t>
            </a:r>
          </a:p>
        </p:txBody>
      </p:sp>
      <p:sp>
        <p:nvSpPr>
          <p:cNvPr id="12" name="Freeform 11"/>
          <p:cNvSpPr>
            <a:spLocks noEditPoints="1"/>
          </p:cNvSpPr>
          <p:nvPr/>
        </p:nvSpPr>
        <p:spPr bwMode="auto">
          <a:xfrm>
            <a:off x="4093515" y="642736"/>
            <a:ext cx="457974" cy="362018"/>
          </a:xfrm>
          <a:custGeom>
            <a:avLst/>
            <a:gdLst>
              <a:gd name="T0" fmla="*/ 392 w 1065"/>
              <a:gd name="T1" fmla="*/ 422 h 834"/>
              <a:gd name="T2" fmla="*/ 544 w 1065"/>
              <a:gd name="T3" fmla="*/ 344 h 834"/>
              <a:gd name="T4" fmla="*/ 828 w 1065"/>
              <a:gd name="T5" fmla="*/ 296 h 834"/>
              <a:gd name="T6" fmla="*/ 907 w 1065"/>
              <a:gd name="T7" fmla="*/ 179 h 834"/>
              <a:gd name="T8" fmla="*/ 792 w 1065"/>
              <a:gd name="T9" fmla="*/ 259 h 834"/>
              <a:gd name="T10" fmla="*/ 543 w 1065"/>
              <a:gd name="T11" fmla="*/ 271 h 834"/>
              <a:gd name="T12" fmla="*/ 1065 w 1065"/>
              <a:gd name="T13" fmla="*/ 111 h 834"/>
              <a:gd name="T14" fmla="*/ 647 w 1065"/>
              <a:gd name="T15" fmla="*/ 44 h 834"/>
              <a:gd name="T16" fmla="*/ 607 w 1065"/>
              <a:gd name="T17" fmla="*/ 0 h 834"/>
              <a:gd name="T18" fmla="*/ 214 w 1065"/>
              <a:gd name="T19" fmla="*/ 44 h 834"/>
              <a:gd name="T20" fmla="*/ 243 w 1065"/>
              <a:gd name="T21" fmla="*/ 111 h 834"/>
              <a:gd name="T22" fmla="*/ 300 w 1065"/>
              <a:gd name="T23" fmla="*/ 189 h 834"/>
              <a:gd name="T24" fmla="*/ 981 w 1065"/>
              <a:gd name="T25" fmla="*/ 111 h 834"/>
              <a:gd name="T26" fmla="*/ 493 w 1065"/>
              <a:gd name="T27" fmla="*/ 548 h 834"/>
              <a:gd name="T28" fmla="*/ 981 w 1065"/>
              <a:gd name="T29" fmla="*/ 570 h 834"/>
              <a:gd name="T30" fmla="*/ 501 w 1065"/>
              <a:gd name="T31" fmla="*/ 593 h 834"/>
              <a:gd name="T32" fmla="*/ 503 w 1065"/>
              <a:gd name="T33" fmla="*/ 664 h 834"/>
              <a:gd name="T34" fmla="*/ 607 w 1065"/>
              <a:gd name="T35" fmla="*/ 828 h 834"/>
              <a:gd name="T36" fmla="*/ 647 w 1065"/>
              <a:gd name="T37" fmla="*/ 664 h 834"/>
              <a:gd name="T38" fmla="*/ 839 w 1065"/>
              <a:gd name="T39" fmla="*/ 823 h 834"/>
              <a:gd name="T40" fmla="*/ 822 w 1065"/>
              <a:gd name="T41" fmla="*/ 664 h 834"/>
              <a:gd name="T42" fmla="*/ 1065 w 1065"/>
              <a:gd name="T43" fmla="*/ 593 h 834"/>
              <a:gd name="T44" fmla="*/ 1039 w 1065"/>
              <a:gd name="T45" fmla="*/ 111 h 834"/>
              <a:gd name="T46" fmla="*/ 223 w 1065"/>
              <a:gd name="T47" fmla="*/ 431 h 834"/>
              <a:gd name="T48" fmla="*/ 327 w 1065"/>
              <a:gd name="T49" fmla="*/ 328 h 834"/>
              <a:gd name="T50" fmla="*/ 120 w 1065"/>
              <a:gd name="T51" fmla="*/ 328 h 834"/>
              <a:gd name="T52" fmla="*/ 290 w 1065"/>
              <a:gd name="T53" fmla="*/ 453 h 834"/>
              <a:gd name="T54" fmla="*/ 251 w 1065"/>
              <a:gd name="T55" fmla="*/ 453 h 834"/>
              <a:gd name="T56" fmla="*/ 262 w 1065"/>
              <a:gd name="T57" fmla="*/ 472 h 834"/>
              <a:gd name="T58" fmla="*/ 273 w 1065"/>
              <a:gd name="T59" fmla="*/ 709 h 834"/>
              <a:gd name="T60" fmla="*/ 180 w 1065"/>
              <a:gd name="T61" fmla="*/ 709 h 834"/>
              <a:gd name="T62" fmla="*/ 191 w 1065"/>
              <a:gd name="T63" fmla="*/ 472 h 834"/>
              <a:gd name="T64" fmla="*/ 201 w 1065"/>
              <a:gd name="T65" fmla="*/ 453 h 834"/>
              <a:gd name="T66" fmla="*/ 0 w 1065"/>
              <a:gd name="T67" fmla="*/ 609 h 834"/>
              <a:gd name="T68" fmla="*/ 92 w 1065"/>
              <a:gd name="T69" fmla="*/ 834 h 834"/>
              <a:gd name="T70" fmla="*/ 124 w 1065"/>
              <a:gd name="T71" fmla="*/ 601 h 834"/>
              <a:gd name="T72" fmla="*/ 320 w 1065"/>
              <a:gd name="T73" fmla="*/ 834 h 834"/>
              <a:gd name="T74" fmla="*/ 352 w 1065"/>
              <a:gd name="T75" fmla="*/ 601 h 834"/>
              <a:gd name="T76" fmla="*/ 446 w 1065"/>
              <a:gd name="T77" fmla="*/ 834 h 834"/>
              <a:gd name="T78" fmla="*/ 290 w 1065"/>
              <a:gd name="T79" fmla="*/ 453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5" h="834">
                <a:moveTo>
                  <a:pt x="543" y="271"/>
                </a:moveTo>
                <a:lnTo>
                  <a:pt x="392" y="422"/>
                </a:lnTo>
                <a:cubicBezTo>
                  <a:pt x="408" y="431"/>
                  <a:pt x="422" y="442"/>
                  <a:pt x="434" y="454"/>
                </a:cubicBezTo>
                <a:lnTo>
                  <a:pt x="544" y="344"/>
                </a:lnTo>
                <a:lnTo>
                  <a:pt x="662" y="463"/>
                </a:lnTo>
                <a:lnTo>
                  <a:pt x="828" y="296"/>
                </a:lnTo>
                <a:lnTo>
                  <a:pt x="854" y="361"/>
                </a:lnTo>
                <a:lnTo>
                  <a:pt x="907" y="179"/>
                </a:lnTo>
                <a:lnTo>
                  <a:pt x="725" y="232"/>
                </a:lnTo>
                <a:lnTo>
                  <a:pt x="792" y="259"/>
                </a:lnTo>
                <a:lnTo>
                  <a:pt x="662" y="389"/>
                </a:lnTo>
                <a:lnTo>
                  <a:pt x="543" y="271"/>
                </a:lnTo>
                <a:close/>
                <a:moveTo>
                  <a:pt x="1065" y="111"/>
                </a:moveTo>
                <a:lnTo>
                  <a:pt x="1065" y="111"/>
                </a:lnTo>
                <a:lnTo>
                  <a:pt x="1065" y="44"/>
                </a:lnTo>
                <a:lnTo>
                  <a:pt x="647" y="44"/>
                </a:lnTo>
                <a:lnTo>
                  <a:pt x="647" y="0"/>
                </a:lnTo>
                <a:lnTo>
                  <a:pt x="607" y="0"/>
                </a:lnTo>
                <a:lnTo>
                  <a:pt x="607" y="44"/>
                </a:lnTo>
                <a:lnTo>
                  <a:pt x="214" y="44"/>
                </a:lnTo>
                <a:lnTo>
                  <a:pt x="214" y="111"/>
                </a:lnTo>
                <a:lnTo>
                  <a:pt x="243" y="111"/>
                </a:lnTo>
                <a:lnTo>
                  <a:pt x="243" y="170"/>
                </a:lnTo>
                <a:cubicBezTo>
                  <a:pt x="264" y="172"/>
                  <a:pt x="283" y="179"/>
                  <a:pt x="300" y="189"/>
                </a:cubicBezTo>
                <a:lnTo>
                  <a:pt x="300" y="111"/>
                </a:lnTo>
                <a:lnTo>
                  <a:pt x="981" y="111"/>
                </a:lnTo>
                <a:lnTo>
                  <a:pt x="981" y="548"/>
                </a:lnTo>
                <a:lnTo>
                  <a:pt x="493" y="548"/>
                </a:lnTo>
                <a:cubicBezTo>
                  <a:pt x="496" y="555"/>
                  <a:pt x="497" y="562"/>
                  <a:pt x="499" y="570"/>
                </a:cubicBezTo>
                <a:lnTo>
                  <a:pt x="981" y="570"/>
                </a:lnTo>
                <a:lnTo>
                  <a:pt x="981" y="593"/>
                </a:lnTo>
                <a:lnTo>
                  <a:pt x="501" y="593"/>
                </a:lnTo>
                <a:cubicBezTo>
                  <a:pt x="502" y="599"/>
                  <a:pt x="503" y="604"/>
                  <a:pt x="503" y="609"/>
                </a:cubicBezTo>
                <a:lnTo>
                  <a:pt x="503" y="664"/>
                </a:lnTo>
                <a:lnTo>
                  <a:pt x="607" y="664"/>
                </a:lnTo>
                <a:lnTo>
                  <a:pt x="607" y="828"/>
                </a:lnTo>
                <a:lnTo>
                  <a:pt x="647" y="828"/>
                </a:lnTo>
                <a:lnTo>
                  <a:pt x="647" y="664"/>
                </a:lnTo>
                <a:lnTo>
                  <a:pt x="779" y="664"/>
                </a:lnTo>
                <a:lnTo>
                  <a:pt x="839" y="823"/>
                </a:lnTo>
                <a:lnTo>
                  <a:pt x="878" y="813"/>
                </a:lnTo>
                <a:lnTo>
                  <a:pt x="822" y="664"/>
                </a:lnTo>
                <a:lnTo>
                  <a:pt x="1065" y="664"/>
                </a:lnTo>
                <a:lnTo>
                  <a:pt x="1065" y="593"/>
                </a:lnTo>
                <a:lnTo>
                  <a:pt x="1039" y="593"/>
                </a:lnTo>
                <a:lnTo>
                  <a:pt x="1039" y="111"/>
                </a:lnTo>
                <a:lnTo>
                  <a:pt x="1065" y="111"/>
                </a:lnTo>
                <a:close/>
                <a:moveTo>
                  <a:pt x="223" y="431"/>
                </a:moveTo>
                <a:lnTo>
                  <a:pt x="223" y="431"/>
                </a:lnTo>
                <a:cubicBezTo>
                  <a:pt x="280" y="431"/>
                  <a:pt x="327" y="385"/>
                  <a:pt x="327" y="328"/>
                </a:cubicBezTo>
                <a:cubicBezTo>
                  <a:pt x="327" y="271"/>
                  <a:pt x="280" y="224"/>
                  <a:pt x="223" y="224"/>
                </a:cubicBezTo>
                <a:cubicBezTo>
                  <a:pt x="166" y="224"/>
                  <a:pt x="120" y="271"/>
                  <a:pt x="120" y="328"/>
                </a:cubicBezTo>
                <a:cubicBezTo>
                  <a:pt x="120" y="385"/>
                  <a:pt x="166" y="431"/>
                  <a:pt x="223" y="431"/>
                </a:cubicBezTo>
                <a:close/>
                <a:moveTo>
                  <a:pt x="290" y="453"/>
                </a:moveTo>
                <a:lnTo>
                  <a:pt x="290" y="453"/>
                </a:lnTo>
                <a:lnTo>
                  <a:pt x="251" y="453"/>
                </a:lnTo>
                <a:lnTo>
                  <a:pt x="257" y="457"/>
                </a:lnTo>
                <a:cubicBezTo>
                  <a:pt x="262" y="460"/>
                  <a:pt x="264" y="467"/>
                  <a:pt x="262" y="472"/>
                </a:cubicBezTo>
                <a:lnTo>
                  <a:pt x="248" y="507"/>
                </a:lnTo>
                <a:lnTo>
                  <a:pt x="273" y="709"/>
                </a:lnTo>
                <a:lnTo>
                  <a:pt x="226" y="751"/>
                </a:lnTo>
                <a:lnTo>
                  <a:pt x="180" y="709"/>
                </a:lnTo>
                <a:lnTo>
                  <a:pt x="205" y="507"/>
                </a:lnTo>
                <a:lnTo>
                  <a:pt x="191" y="472"/>
                </a:lnTo>
                <a:cubicBezTo>
                  <a:pt x="188" y="467"/>
                  <a:pt x="191" y="460"/>
                  <a:pt x="195" y="457"/>
                </a:cubicBezTo>
                <a:lnTo>
                  <a:pt x="201" y="453"/>
                </a:lnTo>
                <a:lnTo>
                  <a:pt x="156" y="453"/>
                </a:lnTo>
                <a:cubicBezTo>
                  <a:pt x="70" y="453"/>
                  <a:pt x="0" y="523"/>
                  <a:pt x="0" y="609"/>
                </a:cubicBezTo>
                <a:lnTo>
                  <a:pt x="0" y="834"/>
                </a:lnTo>
                <a:lnTo>
                  <a:pt x="92" y="834"/>
                </a:lnTo>
                <a:lnTo>
                  <a:pt x="92" y="601"/>
                </a:lnTo>
                <a:lnTo>
                  <a:pt x="124" y="601"/>
                </a:lnTo>
                <a:lnTo>
                  <a:pt x="124" y="834"/>
                </a:lnTo>
                <a:lnTo>
                  <a:pt x="320" y="834"/>
                </a:lnTo>
                <a:lnTo>
                  <a:pt x="320" y="601"/>
                </a:lnTo>
                <a:lnTo>
                  <a:pt x="352" y="601"/>
                </a:lnTo>
                <a:lnTo>
                  <a:pt x="352" y="834"/>
                </a:lnTo>
                <a:lnTo>
                  <a:pt x="446" y="834"/>
                </a:lnTo>
                <a:lnTo>
                  <a:pt x="446" y="609"/>
                </a:lnTo>
                <a:cubicBezTo>
                  <a:pt x="446" y="523"/>
                  <a:pt x="376" y="453"/>
                  <a:pt x="290" y="453"/>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1467" dirty="0">
              <a:solidFill>
                <a:schemeClr val="bg1"/>
              </a:solidFill>
            </a:endParaRPr>
          </a:p>
        </p:txBody>
      </p:sp>
      <p:grpSp>
        <p:nvGrpSpPr>
          <p:cNvPr id="2" name="组合 1"/>
          <p:cNvGrpSpPr/>
          <p:nvPr/>
        </p:nvGrpSpPr>
        <p:grpSpPr>
          <a:xfrm>
            <a:off x="433030" y="1142283"/>
            <a:ext cx="10591766" cy="5523929"/>
            <a:chOff x="433030" y="1142283"/>
            <a:chExt cx="10591766" cy="5523929"/>
          </a:xfrm>
        </p:grpSpPr>
        <p:sp>
          <p:nvSpPr>
            <p:cNvPr id="32" name="矩形 31"/>
            <p:cNvSpPr/>
            <p:nvPr/>
          </p:nvSpPr>
          <p:spPr>
            <a:xfrm>
              <a:off x="433030" y="1142283"/>
              <a:ext cx="10202762" cy="5340934"/>
            </a:xfrm>
            <a:prstGeom prst="rect">
              <a:avLst/>
            </a:prstGeom>
            <a:solidFill>
              <a:schemeClr val="bg1"/>
            </a:solidFill>
            <a:ln>
              <a:noFill/>
            </a:ln>
            <a:effectLst>
              <a:outerShdw blurRad="368300" dist="21590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内容占位符 2">
              <a:extLst/>
            </p:cNvPr>
            <p:cNvSpPr txBox="1">
              <a:spLocks/>
            </p:cNvSpPr>
            <p:nvPr/>
          </p:nvSpPr>
          <p:spPr>
            <a:xfrm>
              <a:off x="931110" y="1210277"/>
              <a:ext cx="10093686"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kumimoji="1" lang="en-US" altLang="zh-CN" b="1" dirty="0"/>
                <a:t>Determined from referential experiments </a:t>
              </a:r>
            </a:p>
            <a:p>
              <a:r>
                <a:rPr kumimoji="1" lang="en-US" altLang="zh-CN" dirty="0"/>
                <a:t>Aperture: aperture radius</a:t>
              </a:r>
            </a:p>
            <a:p>
              <a:r>
                <a:rPr kumimoji="1" lang="en-US" altLang="zh-CN" dirty="0"/>
                <a:t>CCD screen: h</a:t>
              </a:r>
              <a:r>
                <a:rPr lang="en-US" altLang="zh-CN" dirty="0"/>
                <a:t>eight and width of the screen; pixel size(m*n)</a:t>
              </a:r>
              <a:r>
                <a:rPr lang="zh-CN" altLang="zh-CN" dirty="0"/>
                <a:t> </a:t>
              </a:r>
              <a:endParaRPr lang="en-US" altLang="zh-CN" dirty="0"/>
            </a:p>
            <a:p>
              <a:r>
                <a:rPr kumimoji="1" lang="en-US" altLang="zh-CN" dirty="0"/>
                <a:t>Relative distance among the light, aperture, lens and CCD screen</a:t>
              </a:r>
            </a:p>
            <a:p>
              <a:r>
                <a:rPr kumimoji="1" lang="en-US" altLang="zh-CN" dirty="0"/>
                <a:t>Shooting angle</a:t>
              </a:r>
            </a:p>
            <a:p>
              <a:endParaRPr kumimoji="1" lang="en-US" altLang="zh-CN" dirty="0"/>
            </a:p>
            <a:p>
              <a:endParaRPr kumimoji="1" lang="en-US" altLang="zh-CN" dirty="0"/>
            </a:p>
            <a:p>
              <a:endParaRPr kumimoji="1" lang="zh-CN" altLang="en-US" dirty="0"/>
            </a:p>
          </p:txBody>
        </p:sp>
        <p:pic>
          <p:nvPicPr>
            <p:cNvPr id="16" name="图片 15">
              <a:extLst/>
            </p:cNvPr>
            <p:cNvPicPr/>
            <p:nvPr/>
          </p:nvPicPr>
          <p:blipFill rotWithShape="1">
            <a:blip r:embed="rId6" cstate="print">
              <a:extLst>
                <a:ext uri="{28A0092B-C50C-407E-A947-70E740481C1C}">
                  <a14:useLocalDpi xmlns:a14="http://schemas.microsoft.com/office/drawing/2010/main" val="0"/>
                </a:ext>
              </a:extLst>
            </a:blip>
            <a:srcRect b="11987"/>
            <a:stretch/>
          </p:blipFill>
          <p:spPr bwMode="auto">
            <a:xfrm>
              <a:off x="4060387" y="3187047"/>
              <a:ext cx="5399405" cy="3479165"/>
            </a:xfrm>
            <a:prstGeom prst="rect">
              <a:avLst/>
            </a:prstGeom>
            <a:ln>
              <a:noFill/>
            </a:ln>
            <a:extLst>
              <a:ext uri="{53640926-AAD7-44D8-BBD7-CCE9431645EC}">
                <a14:shadowObscured xmlns:a14="http://schemas.microsoft.com/office/drawing/2010/main"/>
              </a:ext>
            </a:extLst>
          </p:spPr>
        </p:pic>
      </p:grpSp>
      <p:grpSp>
        <p:nvGrpSpPr>
          <p:cNvPr id="17" name="组合 16"/>
          <p:cNvGrpSpPr/>
          <p:nvPr/>
        </p:nvGrpSpPr>
        <p:grpSpPr>
          <a:xfrm>
            <a:off x="1689524" y="1142283"/>
            <a:ext cx="10827933" cy="5340934"/>
            <a:chOff x="1457876" y="1145123"/>
            <a:chExt cx="10827933" cy="5340934"/>
          </a:xfrm>
        </p:grpSpPr>
        <p:sp>
          <p:nvSpPr>
            <p:cNvPr id="18" name="矩形 17"/>
            <p:cNvSpPr/>
            <p:nvPr/>
          </p:nvSpPr>
          <p:spPr>
            <a:xfrm>
              <a:off x="1457876" y="1145123"/>
              <a:ext cx="10202762" cy="5340934"/>
            </a:xfrm>
            <a:prstGeom prst="rect">
              <a:avLst/>
            </a:prstGeom>
            <a:solidFill>
              <a:schemeClr val="bg1"/>
            </a:solidFill>
            <a:ln>
              <a:noFill/>
            </a:ln>
            <a:effectLst>
              <a:outerShdw blurRad="368300" dist="21590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20" name="内容占位符 2">
                  <a:extLst/>
                </p:cNvPr>
                <p:cNvSpPr txBox="1">
                  <a:spLocks/>
                </p:cNvSpPr>
                <p:nvPr/>
              </p:nvSpPr>
              <p:spPr>
                <a:xfrm>
                  <a:off x="1770209" y="1384862"/>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kumimoji="1" lang="en-US" altLang="zh-CN" b="1" dirty="0"/>
                    <a:t>Determined from physical  model</a:t>
                  </a:r>
                </a:p>
                <a:p>
                  <a:r>
                    <a:rPr kumimoji="1" lang="en-US" altLang="zh-CN" dirty="0"/>
                    <a:t>Optical lens:</a:t>
                  </a:r>
                </a:p>
                <a:p>
                  <a:pPr marL="0" indent="0">
                    <a:buFont typeface="Arial" panose="020B0604020202020204" pitchFamily="34" charset="0"/>
                    <a:buNone/>
                  </a:pPr>
                  <a:r>
                    <a:rPr lang="en-US" altLang="zh-CN" dirty="0"/>
                    <a:t>  Refraction Index: n</a:t>
                  </a:r>
                </a:p>
                <a:p>
                  <a:pPr marL="0" indent="0">
                    <a:buFont typeface="Arial" panose="020B0604020202020204" pitchFamily="34" charset="0"/>
                    <a:buNone/>
                  </a:pPr>
                  <a:r>
                    <a:rPr lang="en-US" altLang="zh-CN" dirty="0"/>
                    <a:t>  The focus length: f</a:t>
                  </a:r>
                </a:p>
                <a:p>
                  <a:pPr marL="0" indent="0">
                    <a:buFont typeface="Arial" panose="020B0604020202020204" pitchFamily="34" charset="0"/>
                    <a:buNone/>
                  </a:pPr>
                  <a:r>
                    <a:rPr lang="en-US" altLang="zh-CN" dirty="0"/>
                    <a:t>  The radius of Curvature: R</a:t>
                  </a:r>
                </a:p>
                <a:p>
                  <a:pPr marL="0" indent="0">
                    <a:buFont typeface="Arial" panose="020B0604020202020204" pitchFamily="34" charset="0"/>
                    <a:buNone/>
                  </a:pPr>
                  <a:r>
                    <a:rPr kumimoji="1" lang="en-US" altLang="zh-CN" dirty="0"/>
                    <a:t>  (assume R =</a:t>
                  </a:r>
                  <a:r>
                    <a:rPr lang="zh-CN" altLang="zh-CN" dirty="0"/>
                    <a:t> </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𝑅</m:t>
                          </m:r>
                        </m:e>
                        <m:sub>
                          <m:r>
                            <a:rPr lang="en-US" altLang="zh-CN" i="1">
                              <a:latin typeface="Cambria Math" panose="02040503050406030204" pitchFamily="18" charset="0"/>
                            </a:rPr>
                            <m:t>1</m:t>
                          </m:r>
                        </m:sub>
                      </m:sSub>
                    </m:oMath>
                  </a14:m>
                  <a:r>
                    <a:rPr lang="zh-CN" altLang="zh-CN" dirty="0"/>
                    <a:t> </a:t>
                  </a:r>
                  <a:r>
                    <a:rPr lang="en-US" altLang="zh-CN" dirty="0"/>
                    <a:t>= </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𝑅</m:t>
                          </m:r>
                        </m:e>
                        <m:sub>
                          <m:r>
                            <a:rPr lang="en-US" altLang="zh-CN" i="1" smtClean="0">
                              <a:latin typeface="Cambria Math" panose="02040503050406030204" pitchFamily="18" charset="0"/>
                            </a:rPr>
                            <m:t>2</m:t>
                          </m:r>
                        </m:sub>
                      </m:sSub>
                    </m:oMath>
                  </a14:m>
                  <a:r>
                    <a:rPr kumimoji="1" lang="en-US" altLang="zh-CN" dirty="0"/>
                    <a:t>)</a:t>
                  </a:r>
                </a:p>
                <a:p>
                  <a:pPr marL="0" indent="0">
                    <a:buFont typeface="Arial" panose="020B0604020202020204" pitchFamily="34" charset="0"/>
                    <a:buNone/>
                  </a:pPr>
                  <a:endParaRPr kumimoji="1" lang="en-US" altLang="zh-CN" dirty="0"/>
                </a:p>
                <a:p>
                  <a:pPr marL="0" indent="0">
                    <a:buFont typeface="Arial" panose="020B0604020202020204" pitchFamily="34" charset="0"/>
                    <a:buNone/>
                  </a:pPr>
                  <a:endParaRPr kumimoji="1" lang="zh-CN" altLang="en-US" dirty="0"/>
                </a:p>
              </p:txBody>
            </p:sp>
          </mc:Choice>
          <mc:Fallback xmlns="">
            <p:sp>
              <p:nvSpPr>
                <p:cNvPr id="20" name="内容占位符 2">
                  <a:extLst/>
                </p:cNvPr>
                <p:cNvSpPr txBox="1">
                  <a:spLocks noRot="1" noChangeAspect="1" noMove="1" noResize="1" noEditPoints="1" noAdjustHandles="1" noChangeArrowheads="1" noChangeShapeType="1" noTextEdit="1"/>
                </p:cNvSpPr>
                <p:nvPr/>
              </p:nvSpPr>
              <p:spPr>
                <a:xfrm>
                  <a:off x="1770209" y="1384862"/>
                  <a:ext cx="10515600" cy="4351338"/>
                </a:xfrm>
                <a:prstGeom prst="rect">
                  <a:avLst/>
                </a:prstGeom>
                <a:blipFill>
                  <a:blip r:embed="rId7"/>
                  <a:stretch>
                    <a:fillRect l="-1159" t="-2381"/>
                  </a:stretch>
                </a:blipFill>
              </p:spPr>
              <p:txBody>
                <a:bodyPr/>
                <a:lstStyle/>
                <a:p>
                  <a:r>
                    <a:rPr lang="zh-CN" altLang="en-US">
                      <a:noFill/>
                    </a:rPr>
                    <a:t> </a:t>
                  </a:r>
                </a:p>
              </p:txBody>
            </p:sp>
          </mc:Fallback>
        </mc:AlternateContent>
        <p:pic>
          <p:nvPicPr>
            <p:cNvPr id="21" name="图片 20">
              <a:extLst/>
            </p:cNvPr>
            <p:cNvPicPr/>
            <p:nvPr/>
          </p:nvPicPr>
          <p:blipFill>
            <a:blip r:embed="rId8"/>
            <a:stretch>
              <a:fillRect/>
            </a:stretch>
          </p:blipFill>
          <p:spPr>
            <a:xfrm>
              <a:off x="5798378" y="1779922"/>
              <a:ext cx="4605765" cy="3387388"/>
            </a:xfrm>
            <a:prstGeom prst="rect">
              <a:avLst/>
            </a:prstGeom>
          </p:spPr>
        </p:pic>
        <mc:AlternateContent xmlns:mc="http://schemas.openxmlformats.org/markup-compatibility/2006" xmlns:a14="http://schemas.microsoft.com/office/drawing/2010/main">
          <mc:Choice Requires="a14">
            <p:sp>
              <p:nvSpPr>
                <p:cNvPr id="22" name="文本框 21">
                  <a:extLst/>
                </p:cNvPr>
                <p:cNvSpPr txBox="1"/>
                <p:nvPr/>
              </p:nvSpPr>
              <p:spPr>
                <a:xfrm>
                  <a:off x="5519979" y="5236074"/>
                  <a:ext cx="6437326" cy="7087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zh-CN"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𝑓</m:t>
                            </m:r>
                          </m:den>
                        </m:f>
                        <m:r>
                          <a:rPr lang="en-US" altLang="zh-CN" i="1">
                            <a:latin typeface="Cambria Math" panose="02040503050406030204" pitchFamily="18" charset="0"/>
                          </a:rPr>
                          <m:t>=</m:t>
                        </m:r>
                        <m:d>
                          <m:dPr>
                            <m:ctrlPr>
                              <a:rPr lang="zh-CN" altLang="zh-CN" i="1">
                                <a:latin typeface="Cambria Math" panose="02040503050406030204" pitchFamily="18" charset="0"/>
                              </a:rPr>
                            </m:ctrlPr>
                          </m:dPr>
                          <m:e>
                            <m:r>
                              <a:rPr lang="en-US" altLang="zh-CN" i="1">
                                <a:latin typeface="Cambria Math" panose="02040503050406030204" pitchFamily="18" charset="0"/>
                              </a:rPr>
                              <m:t>𝑛</m:t>
                            </m:r>
                            <m:r>
                              <a:rPr lang="en-US" altLang="zh-CN" i="1">
                                <a:latin typeface="Cambria Math" panose="02040503050406030204" pitchFamily="18" charset="0"/>
                              </a:rPr>
                              <m:t>−1</m:t>
                            </m:r>
                          </m:e>
                        </m:d>
                        <m:d>
                          <m:dPr>
                            <m:begChr m:val="["/>
                            <m:endChr m:val="]"/>
                            <m:ctrlPr>
                              <a:rPr lang="zh-CN" altLang="zh-CN" i="1">
                                <a:latin typeface="Cambria Math" panose="02040503050406030204" pitchFamily="18" charset="0"/>
                              </a:rPr>
                            </m:ctrlPr>
                          </m:dPr>
                          <m:e>
                            <m:f>
                              <m:fPr>
                                <m:ctrlPr>
                                  <a:rPr lang="zh-CN" altLang="zh-CN" i="1">
                                    <a:latin typeface="Cambria Math" panose="02040503050406030204" pitchFamily="18" charset="0"/>
                                  </a:rPr>
                                </m:ctrlPr>
                              </m:fPr>
                              <m:num>
                                <m:r>
                                  <a:rPr lang="en-US" altLang="zh-CN" i="1">
                                    <a:latin typeface="Cambria Math" panose="02040503050406030204" pitchFamily="18" charset="0"/>
                                  </a:rPr>
                                  <m:t>1</m:t>
                                </m:r>
                              </m:num>
                              <m:den>
                                <m:sSub>
                                  <m:sSubPr>
                                    <m:ctrlPr>
                                      <a:rPr lang="zh-CN" altLang="zh-CN" i="1">
                                        <a:latin typeface="Cambria Math" panose="02040503050406030204" pitchFamily="18" charset="0"/>
                                      </a:rPr>
                                    </m:ctrlPr>
                                  </m:sSubPr>
                                  <m:e>
                                    <m:r>
                                      <a:rPr lang="en-US" altLang="zh-CN" i="1">
                                        <a:latin typeface="Cambria Math" panose="02040503050406030204" pitchFamily="18" charset="0"/>
                                      </a:rPr>
                                      <m:t>𝑅</m:t>
                                    </m:r>
                                  </m:e>
                                  <m:sub>
                                    <m:r>
                                      <a:rPr lang="en-US" altLang="zh-CN" i="1">
                                        <a:latin typeface="Cambria Math" panose="02040503050406030204" pitchFamily="18" charset="0"/>
                                      </a:rPr>
                                      <m:t>1</m:t>
                                    </m:r>
                                  </m:sub>
                                </m:sSub>
                              </m:den>
                            </m:f>
                            <m:r>
                              <a:rPr lang="en-US" altLang="zh-CN" i="1">
                                <a:latin typeface="Cambria Math" panose="02040503050406030204" pitchFamily="18" charset="0"/>
                              </a:rPr>
                              <m:t>+</m:t>
                            </m:r>
                            <m:f>
                              <m:fPr>
                                <m:ctrlPr>
                                  <a:rPr lang="zh-CN" altLang="zh-CN" i="1">
                                    <a:latin typeface="Cambria Math" panose="02040503050406030204" pitchFamily="18" charset="0"/>
                                  </a:rPr>
                                </m:ctrlPr>
                              </m:fPr>
                              <m:num>
                                <m:r>
                                  <a:rPr lang="en-US" altLang="zh-CN" i="1">
                                    <a:latin typeface="Cambria Math" panose="02040503050406030204" pitchFamily="18" charset="0"/>
                                  </a:rPr>
                                  <m:t>1</m:t>
                                </m:r>
                              </m:num>
                              <m:den>
                                <m:sSub>
                                  <m:sSubPr>
                                    <m:ctrlPr>
                                      <a:rPr lang="zh-CN" altLang="zh-CN" i="1">
                                        <a:latin typeface="Cambria Math" panose="02040503050406030204" pitchFamily="18" charset="0"/>
                                      </a:rPr>
                                    </m:ctrlPr>
                                  </m:sSubPr>
                                  <m:e>
                                    <m:r>
                                      <a:rPr lang="en-US" altLang="zh-CN" i="1">
                                        <a:latin typeface="Cambria Math" panose="02040503050406030204" pitchFamily="18" charset="0"/>
                                      </a:rPr>
                                      <m:t>𝑅</m:t>
                                    </m:r>
                                  </m:e>
                                  <m:sub>
                                    <m:r>
                                      <a:rPr lang="en-US" altLang="zh-CN" i="1">
                                        <a:latin typeface="Cambria Math" panose="02040503050406030204" pitchFamily="18" charset="0"/>
                                      </a:rPr>
                                      <m:t>2</m:t>
                                    </m:r>
                                  </m:sub>
                                </m:sSub>
                              </m:den>
                            </m:f>
                            <m:r>
                              <a:rPr lang="en-US" altLang="zh-CN" i="1">
                                <a:latin typeface="Cambria Math" panose="02040503050406030204" pitchFamily="18" charset="0"/>
                              </a:rPr>
                              <m:t>−</m:t>
                            </m:r>
                            <m:f>
                              <m:fPr>
                                <m:ctrlPr>
                                  <a:rPr lang="zh-CN" altLang="zh-CN" i="1">
                                    <a:latin typeface="Cambria Math" panose="02040503050406030204" pitchFamily="18" charset="0"/>
                                  </a:rPr>
                                </m:ctrlPr>
                              </m:fPr>
                              <m:num>
                                <m:d>
                                  <m:dPr>
                                    <m:ctrlPr>
                                      <a:rPr lang="zh-CN" altLang="zh-CN" i="1">
                                        <a:latin typeface="Cambria Math" panose="02040503050406030204" pitchFamily="18" charset="0"/>
                                      </a:rPr>
                                    </m:ctrlPr>
                                  </m:dPr>
                                  <m:e>
                                    <m:r>
                                      <a:rPr lang="en-US" altLang="zh-CN" i="1">
                                        <a:latin typeface="Cambria Math" panose="02040503050406030204" pitchFamily="18" charset="0"/>
                                      </a:rPr>
                                      <m:t>𝑛</m:t>
                                    </m:r>
                                    <m:r>
                                      <a:rPr lang="en-US" altLang="zh-CN" i="1">
                                        <a:latin typeface="Cambria Math" panose="02040503050406030204" pitchFamily="18" charset="0"/>
                                      </a:rPr>
                                      <m:t>−1</m:t>
                                    </m:r>
                                  </m:e>
                                </m:d>
                                <m:sSub>
                                  <m:sSubPr>
                                    <m:ctrlPr>
                                      <a:rPr lang="zh-CN" altLang="zh-CN" i="1">
                                        <a:latin typeface="Cambria Math" panose="02040503050406030204" pitchFamily="18" charset="0"/>
                                      </a:rPr>
                                    </m:ctrlPr>
                                  </m:sSubPr>
                                  <m:e>
                                    <m:r>
                                      <a:rPr lang="en-US" altLang="zh-CN" i="1">
                                        <a:latin typeface="Cambria Math" panose="02040503050406030204" pitchFamily="18" charset="0"/>
                                      </a:rPr>
                                      <m:t>𝜔</m:t>
                                    </m:r>
                                  </m:e>
                                  <m:sub>
                                    <m:r>
                                      <a:rPr lang="en-US" altLang="zh-CN" i="1">
                                        <a:latin typeface="Cambria Math" panose="02040503050406030204" pitchFamily="18" charset="0"/>
                                      </a:rPr>
                                      <m:t>0</m:t>
                                    </m:r>
                                  </m:sub>
                                </m:sSub>
                              </m:num>
                              <m:den>
                                <m:r>
                                  <a:rPr lang="en-US" altLang="zh-CN" i="1">
                                    <a:latin typeface="Cambria Math" panose="02040503050406030204" pitchFamily="18" charset="0"/>
                                  </a:rPr>
                                  <m:t>𝑛</m:t>
                                </m:r>
                                <m:sSub>
                                  <m:sSubPr>
                                    <m:ctrlPr>
                                      <a:rPr lang="zh-CN" altLang="zh-CN" i="1">
                                        <a:latin typeface="Cambria Math" panose="02040503050406030204" pitchFamily="18" charset="0"/>
                                      </a:rPr>
                                    </m:ctrlPr>
                                  </m:sSubPr>
                                  <m:e>
                                    <m:r>
                                      <a:rPr lang="en-US" altLang="zh-CN" i="1">
                                        <a:latin typeface="Cambria Math" panose="02040503050406030204" pitchFamily="18" charset="0"/>
                                      </a:rPr>
                                      <m:t>𝑅</m:t>
                                    </m:r>
                                  </m:e>
                                  <m:sub>
                                    <m:r>
                                      <a:rPr lang="en-US" altLang="zh-CN" i="1">
                                        <a:latin typeface="Cambria Math" panose="02040503050406030204" pitchFamily="18" charset="0"/>
                                      </a:rPr>
                                      <m:t>1</m:t>
                                    </m:r>
                                  </m:sub>
                                </m:sSub>
                                <m:sSub>
                                  <m:sSubPr>
                                    <m:ctrlPr>
                                      <a:rPr lang="zh-CN" altLang="zh-CN" i="1">
                                        <a:latin typeface="Cambria Math" panose="02040503050406030204" pitchFamily="18" charset="0"/>
                                      </a:rPr>
                                    </m:ctrlPr>
                                  </m:sSubPr>
                                  <m:e>
                                    <m:r>
                                      <a:rPr lang="en-US" altLang="zh-CN" i="1">
                                        <a:latin typeface="Cambria Math" panose="02040503050406030204" pitchFamily="18" charset="0"/>
                                      </a:rPr>
                                      <m:t>𝑅</m:t>
                                    </m:r>
                                  </m:e>
                                  <m:sub>
                                    <m:r>
                                      <a:rPr lang="en-US" altLang="zh-CN" i="1">
                                        <a:latin typeface="Cambria Math" panose="02040503050406030204" pitchFamily="18" charset="0"/>
                                      </a:rPr>
                                      <m:t>2</m:t>
                                    </m:r>
                                  </m:sub>
                                </m:sSub>
                              </m:den>
                            </m:f>
                          </m:e>
                        </m:d>
                      </m:oMath>
                    </m:oMathPara>
                  </a14:m>
                  <a:endParaRPr kumimoji="1" lang="zh-CN" altLang="en-US" dirty="0"/>
                </a:p>
              </p:txBody>
            </p:sp>
          </mc:Choice>
          <mc:Fallback xmlns="">
            <p:sp>
              <p:nvSpPr>
                <p:cNvPr id="22" name="文本框 21">
                  <a:extLst/>
                </p:cNvPr>
                <p:cNvSpPr txBox="1">
                  <a:spLocks noRot="1" noChangeAspect="1" noMove="1" noResize="1" noEditPoints="1" noAdjustHandles="1" noChangeArrowheads="1" noChangeShapeType="1" noTextEdit="1"/>
                </p:cNvSpPr>
                <p:nvPr/>
              </p:nvSpPr>
              <p:spPr>
                <a:xfrm>
                  <a:off x="5519979" y="5236074"/>
                  <a:ext cx="6437326" cy="708720"/>
                </a:xfrm>
                <a:prstGeom prst="rect">
                  <a:avLst/>
                </a:prstGeom>
                <a:blipFill>
                  <a:blip r:embed="rId9"/>
                  <a:stretch>
                    <a:fillRect/>
                  </a:stretch>
                </a:blipFill>
              </p:spPr>
              <p:txBody>
                <a:bodyPr/>
                <a:lstStyle/>
                <a:p>
                  <a:r>
                    <a:rPr lang="zh-CN" altLang="en-US">
                      <a:noFill/>
                    </a:rPr>
                    <a:t> </a:t>
                  </a:r>
                </a:p>
              </p:txBody>
            </p:sp>
          </mc:Fallback>
        </mc:AlternateContent>
      </p:grpSp>
      <p:sp>
        <p:nvSpPr>
          <p:cNvPr id="5" name="灯片编号占位符 4"/>
          <p:cNvSpPr>
            <a:spLocks noGrp="1"/>
          </p:cNvSpPr>
          <p:nvPr>
            <p:ph type="sldNum" sz="quarter" idx="12"/>
          </p:nvPr>
        </p:nvSpPr>
        <p:spPr>
          <a:xfrm>
            <a:off x="9437644" y="6492875"/>
            <a:ext cx="2743200" cy="365125"/>
          </a:xfrm>
        </p:spPr>
        <p:txBody>
          <a:bodyPr/>
          <a:lstStyle/>
          <a:p>
            <a:fld id="{B68E90E9-AED2-4792-9068-CF108C6FFA54}" type="slidenum">
              <a:rPr lang="zh-CN" altLang="en-US" smtClean="0"/>
              <a:t>9</a:t>
            </a:fld>
            <a:r>
              <a:rPr lang="en-US" altLang="zh-CN" dirty="0"/>
              <a:t>/25</a:t>
            </a:r>
            <a:endParaRPr lang="zh-CN" altLang="en-US" dirty="0"/>
          </a:p>
        </p:txBody>
      </p:sp>
    </p:spTree>
    <p:extLst>
      <p:ext uri="{BB962C8B-B14F-4D97-AF65-F5344CB8AC3E}">
        <p14:creationId xmlns:p14="http://schemas.microsoft.com/office/powerpoint/2010/main" val="21388692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8" fill="hold" nodeType="clickEffect">
                                  <p:stCondLst>
                                    <p:cond delay="0"/>
                                  </p:stCondLst>
                                  <p:childTnLst>
                                    <p:anim calcmode="lin" valueType="num">
                                      <p:cBhvr additive="base">
                                        <p:cTn id="6" dur="500"/>
                                        <p:tgtEl>
                                          <p:spTgt spid="2"/>
                                        </p:tgtEl>
                                        <p:attrNameLst>
                                          <p:attrName>ppt_x</p:attrName>
                                        </p:attrNameLst>
                                      </p:cBhvr>
                                      <p:tavLst>
                                        <p:tav tm="0">
                                          <p:val>
                                            <p:strVal val="ppt_x"/>
                                          </p:val>
                                        </p:tav>
                                        <p:tav tm="100000">
                                          <p:val>
                                            <p:strVal val="0-ppt_w/2"/>
                                          </p:val>
                                        </p:tav>
                                      </p:tavLst>
                                    </p:anim>
                                    <p:anim calcmode="lin" valueType="num">
                                      <p:cBhvr additive="base">
                                        <p:cTn id="7" dur="500"/>
                                        <p:tgtEl>
                                          <p:spTgt spid="2"/>
                                        </p:tgtEl>
                                        <p:attrNameLst>
                                          <p:attrName>ppt_y</p:attrName>
                                        </p:attrNameLst>
                                      </p:cBhvr>
                                      <p:tavLst>
                                        <p:tav tm="0">
                                          <p:val>
                                            <p:strVal val="ppt_y"/>
                                          </p:val>
                                        </p:tav>
                                        <p:tav tm="100000">
                                          <p:val>
                                            <p:strVal val="ppt_y"/>
                                          </p:val>
                                        </p:tav>
                                      </p:tavLst>
                                    </p:anim>
                                    <p:set>
                                      <p:cBhvr>
                                        <p:cTn id="8" dur="1" fill="hold">
                                          <p:stCondLst>
                                            <p:cond delay="499"/>
                                          </p:stCondLst>
                                        </p:cTn>
                                        <p:tgtEl>
                                          <p:spTgt spid="2"/>
                                        </p:tgtEl>
                                        <p:attrNameLst>
                                          <p:attrName>style.visibility</p:attrName>
                                        </p:attrNameLst>
                                      </p:cBhvr>
                                      <p:to>
                                        <p:strVal val="hidden"/>
                                      </p:to>
                                    </p:set>
                                  </p:childTnLst>
                                </p:cTn>
                              </p:par>
                              <p:par>
                                <p:cTn id="9" presetID="2" presetClass="entr" presetSubtype="2"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1+#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57"/>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2997</TotalTime>
  <Words>979</Words>
  <Application>Microsoft Macintosh PowerPoint</Application>
  <PresentationFormat>宽屏</PresentationFormat>
  <Paragraphs>283</Paragraphs>
  <Slides>27</Slides>
  <Notes>27</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27</vt:i4>
      </vt:variant>
    </vt:vector>
  </HeadingPairs>
  <TitlesOfParts>
    <vt:vector size="40" baseType="lpstr">
      <vt:lpstr>等线</vt:lpstr>
      <vt:lpstr>微软雅黑</vt:lpstr>
      <vt:lpstr>Calibri Light</vt:lpstr>
      <vt:lpstr>黑体</vt:lpstr>
      <vt:lpstr>Cambria Math</vt:lpstr>
      <vt:lpstr>宋体</vt:lpstr>
      <vt:lpstr>Calibri</vt:lpstr>
      <vt:lpstr>Wingdings</vt:lpstr>
      <vt:lpstr>微软雅黑 Light</vt:lpstr>
      <vt:lpstr>Times New Roman</vt:lpstr>
      <vt:lpstr>Arial</vt:lpstr>
      <vt:lpstr>Helvetica Neue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157</dc:title>
  <dc:creator>刘忠海</dc:creator>
  <cp:lastModifiedBy>Office</cp:lastModifiedBy>
  <cp:revision>188</cp:revision>
  <dcterms:created xsi:type="dcterms:W3CDTF">2017-04-29T06:19:39Z</dcterms:created>
  <dcterms:modified xsi:type="dcterms:W3CDTF">2018-12-11T17:16:33Z</dcterms:modified>
</cp:coreProperties>
</file>

<file path=docProps/thumbnail.jpeg>
</file>